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71" r:id="rId1"/>
  </p:sldMasterIdLst>
  <p:notesMasterIdLst>
    <p:notesMasterId r:id="rId66"/>
  </p:notesMasterIdLst>
  <p:sldIdLst>
    <p:sldId id="256" r:id="rId2"/>
    <p:sldId id="317" r:id="rId3"/>
    <p:sldId id="320" r:id="rId4"/>
    <p:sldId id="260" r:id="rId5"/>
    <p:sldId id="268" r:id="rId6"/>
    <p:sldId id="257" r:id="rId7"/>
    <p:sldId id="269" r:id="rId8"/>
    <p:sldId id="258" r:id="rId9"/>
    <p:sldId id="259" r:id="rId10"/>
    <p:sldId id="262" r:id="rId11"/>
    <p:sldId id="261" r:id="rId12"/>
    <p:sldId id="265" r:id="rId13"/>
    <p:sldId id="264" r:id="rId14"/>
    <p:sldId id="266" r:id="rId15"/>
    <p:sldId id="270" r:id="rId16"/>
    <p:sldId id="271" r:id="rId17"/>
    <p:sldId id="272" r:id="rId18"/>
    <p:sldId id="273" r:id="rId19"/>
    <p:sldId id="267" r:id="rId20"/>
    <p:sldId id="274" r:id="rId21"/>
    <p:sldId id="275" r:id="rId22"/>
    <p:sldId id="276" r:id="rId23"/>
    <p:sldId id="277" r:id="rId24"/>
    <p:sldId id="278" r:id="rId25"/>
    <p:sldId id="279" r:id="rId26"/>
    <p:sldId id="280" r:id="rId27"/>
    <p:sldId id="281" r:id="rId28"/>
    <p:sldId id="282" r:id="rId29"/>
    <p:sldId id="318" r:id="rId30"/>
    <p:sldId id="283" r:id="rId31"/>
    <p:sldId id="284" r:id="rId32"/>
    <p:sldId id="285" r:id="rId33"/>
    <p:sldId id="286" r:id="rId34"/>
    <p:sldId id="287" r:id="rId35"/>
    <p:sldId id="288" r:id="rId36"/>
    <p:sldId id="289" r:id="rId37"/>
    <p:sldId id="290" r:id="rId38"/>
    <p:sldId id="319"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008755DE-29D6-4B91-AC53-789D1DBF4D35}">
          <p14:sldIdLst>
            <p14:sldId id="256"/>
            <p14:sldId id="317"/>
            <p14:sldId id="320"/>
            <p14:sldId id="260"/>
            <p14:sldId id="268"/>
            <p14:sldId id="257"/>
            <p14:sldId id="269"/>
            <p14:sldId id="258"/>
            <p14:sldId id="259"/>
            <p14:sldId id="262"/>
            <p14:sldId id="261"/>
            <p14:sldId id="265"/>
            <p14:sldId id="264"/>
            <p14:sldId id="266"/>
            <p14:sldId id="270"/>
            <p14:sldId id="271"/>
            <p14:sldId id="272"/>
            <p14:sldId id="273"/>
            <p14:sldId id="267"/>
            <p14:sldId id="274"/>
            <p14:sldId id="275"/>
            <p14:sldId id="276"/>
            <p14:sldId id="277"/>
            <p14:sldId id="278"/>
            <p14:sldId id="279"/>
            <p14:sldId id="280"/>
            <p14:sldId id="281"/>
            <p14:sldId id="282"/>
            <p14:sldId id="318"/>
            <p14:sldId id="283"/>
            <p14:sldId id="284"/>
            <p14:sldId id="285"/>
            <p14:sldId id="286"/>
            <p14:sldId id="287"/>
            <p14:sldId id="288"/>
            <p14:sldId id="289"/>
            <p14:sldId id="290"/>
            <p14:sldId id="319"/>
            <p14:sldId id="291"/>
          </p14:sldIdLst>
        </p14:section>
        <p14:section name="مقطع بدون عنوان" id="{70E0A911-DB74-4088-ACB3-2D166E9141DE}">
          <p14:sldIdLst>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404D9E-085E-4B3F-93D8-B05F619B7902}" type="datetimeFigureOut">
              <a:rPr lang="en-US" smtClean="0"/>
              <a:t>5/1/2024</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386A2B-302A-4719-BC12-7C961E6709F3}" type="slidenum">
              <a:rPr lang="en-US" smtClean="0"/>
              <a:t>‹#›</a:t>
            </a:fld>
            <a:endParaRPr lang="en-US"/>
          </a:p>
        </p:txBody>
      </p:sp>
    </p:spTree>
    <p:extLst>
      <p:ext uri="{BB962C8B-B14F-4D97-AF65-F5344CB8AC3E}">
        <p14:creationId xmlns:p14="http://schemas.microsoft.com/office/powerpoint/2010/main" val="244183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6A386A2B-302A-4719-BC12-7C961E6709F3}" type="slidenum">
              <a:rPr lang="en-US" smtClean="0"/>
              <a:t>34</a:t>
            </a:fld>
            <a:endParaRPr lang="en-US"/>
          </a:p>
        </p:txBody>
      </p:sp>
    </p:spTree>
    <p:extLst>
      <p:ext uri="{BB962C8B-B14F-4D97-AF65-F5344CB8AC3E}">
        <p14:creationId xmlns:p14="http://schemas.microsoft.com/office/powerpoint/2010/main" val="397925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5/1/2024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2A2683B9-6ECA-47FA-93CF-B124A0FAC208}" type="datetime1">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56B23FBD-8F7D-4F85-8085-67BFDB05CB71}" type="datetime1">
              <a:rPr lang="en-US" smtClean="0"/>
              <a:pPr/>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465D789A-1220-4441-8676-44A034051BFD}" type="datetime1">
              <a:rPr lang="en-US" smtClean="0"/>
              <a:pPr/>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F98A266-E364-4B5E-98DD-432668182E1E}" type="datetime1">
              <a:rPr lang="en-US" smtClean="0"/>
              <a:pPr/>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93F2040-9975-4642-A906-1DF87F8BE202}" type="datetime1">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1E52B4A-BA08-4841-AB08-A0D822ABC34D}" type="datetime1">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lgn="l"/>
            <a:fld id="{C3F416CD-67A3-4CF0-A210-F6AF31AC147F}" type="datetimeFigureOut">
              <a:rPr lang="en-US" smtClean="0">
                <a:solidFill>
                  <a:prstClr val="black">
                    <a:lumMod val="65000"/>
                    <a:lumOff val="35000"/>
                  </a:prstClr>
                </a:solidFill>
              </a:rPr>
              <a:pPr algn="l"/>
              <a:t>5/1/2024</a:t>
            </a:fld>
            <a:endParaRPr lang="en-US" sz="800" dirty="0">
              <a:solidFill>
                <a:srgbClr val="9C5252"/>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lgn="r"/>
            <a:endParaRPr lang="en-US" sz="800" dirty="0">
              <a:solidFill>
                <a:srgbClr val="9C5252"/>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lgn="r"/>
            <a:fld id="{96652B35-718D-4E28-AFEB-B694A3B357E8}" type="slidenum">
              <a:rPr lang="en-US" smtClean="0">
                <a:solidFill>
                  <a:prstClr val="black">
                    <a:lumMod val="65000"/>
                    <a:lumOff val="35000"/>
                  </a:prstClr>
                </a:solidFill>
              </a:rPr>
              <a:pPr algn="r"/>
              <a:t>‹#›</a:t>
            </a:fld>
            <a:endParaRPr lang="en-US" sz="1800" dirty="0">
              <a:solidFill>
                <a:prstClr val="white"/>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Microsoft_Word_Document1.docx"/></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052737"/>
            <a:ext cx="7772400" cy="2088232"/>
          </a:xfrm>
        </p:spPr>
        <p:txBody>
          <a:bodyPr>
            <a:normAutofit/>
          </a:bodyPr>
          <a:lstStyle/>
          <a:p>
            <a:r>
              <a:rPr lang="ar-IQ" dirty="0"/>
              <a:t/>
            </a:r>
            <a:br>
              <a:rPr lang="ar-IQ" dirty="0"/>
            </a:br>
            <a:r>
              <a:rPr lang="en-US" dirty="0"/>
              <a:t> </a:t>
            </a:r>
            <a:r>
              <a:rPr lang="en-US" sz="4000" b="1" i="1" dirty="0"/>
              <a:t>Cell organelles </a:t>
            </a:r>
            <a:br>
              <a:rPr lang="en-US" sz="4000" b="1" i="1" dirty="0"/>
            </a:br>
            <a:r>
              <a:rPr lang="en-US" sz="4000" b="1" i="1" dirty="0"/>
              <a:t>Mitochondria (powerhouse of cell) </a:t>
            </a:r>
            <a:endParaRPr lang="ar-IQ" dirty="0"/>
          </a:p>
        </p:txBody>
      </p:sp>
      <p:sp>
        <p:nvSpPr>
          <p:cNvPr id="3" name="عنوان فرعي 2"/>
          <p:cNvSpPr>
            <a:spLocks noGrp="1"/>
          </p:cNvSpPr>
          <p:nvPr>
            <p:ph type="subTitle" idx="1"/>
          </p:nvPr>
        </p:nvSpPr>
        <p:spPr/>
        <p:txBody>
          <a:bodyPr>
            <a:normAutofit/>
          </a:bodyPr>
          <a:lstStyle/>
          <a:p>
            <a:r>
              <a:rPr lang="en-US" b="1" i="1" dirty="0" err="1" smtClean="0"/>
              <a:t>Ass.prof.Dr.Emad</a:t>
            </a:r>
            <a:r>
              <a:rPr lang="en-US" b="1" i="1" dirty="0" smtClean="0"/>
              <a:t> </a:t>
            </a:r>
            <a:r>
              <a:rPr lang="en-US" b="1" i="1" dirty="0" err="1" smtClean="0"/>
              <a:t>Kudhair</a:t>
            </a:r>
            <a:r>
              <a:rPr lang="en-US" b="1" i="1" dirty="0" smtClean="0"/>
              <a:t> Abbas</a:t>
            </a:r>
          </a:p>
          <a:p>
            <a:r>
              <a:rPr lang="en-US" b="1" i="1" dirty="0" smtClean="0"/>
              <a:t>Ph.D. Molecular Cytology </a:t>
            </a:r>
            <a:endParaRPr lang="ar-IQ" i="1" dirty="0"/>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ctrTitle"/>
          </p:nvPr>
        </p:nvSpPr>
        <p:spPr>
          <a:xfrm>
            <a:off x="525780" y="342900"/>
            <a:ext cx="7692390" cy="1052989"/>
          </a:xfrm>
        </p:spPr>
        <p:txBody>
          <a:bodyPr lIns="0" tIns="0" rIns="0" bIns="0"/>
          <a:lstStyle/>
          <a:p>
            <a:pPr eaLnBrk="1" hangingPunct="1">
              <a:lnSpc>
                <a:spcPct val="95000"/>
              </a:lnSpc>
            </a:pPr>
            <a:r>
              <a:rPr lang="en-US" sz="3600" b="1" dirty="0" smtClean="0">
                <a:solidFill>
                  <a:srgbClr val="000000"/>
                </a:solidFill>
                <a:latin typeface="Bookman Old Style" pitchFamily="18" charset="0"/>
              </a:rPr>
              <a:t>Morphology</a:t>
            </a:r>
          </a:p>
        </p:txBody>
      </p:sp>
      <p:sp>
        <p:nvSpPr>
          <p:cNvPr id="4099" name="Rectangle 2"/>
          <p:cNvSpPr>
            <a:spLocks noGrp="1" noChangeArrowheads="1"/>
          </p:cNvSpPr>
          <p:nvPr>
            <p:ph type="subTitle" idx="1"/>
          </p:nvPr>
        </p:nvSpPr>
        <p:spPr>
          <a:xfrm>
            <a:off x="594360" y="1645920"/>
            <a:ext cx="8029575" cy="4024789"/>
          </a:xfrm>
        </p:spPr>
        <p:txBody>
          <a:bodyPr lIns="0" tIns="0" rIns="0" bIns="0">
            <a:normAutofit/>
          </a:bodyPr>
          <a:lstStyle/>
          <a:p>
            <a:pPr lvl="1" indent="-308610" algn="l">
              <a:lnSpc>
                <a:spcPct val="95000"/>
              </a:lnSpc>
              <a:spcBef>
                <a:spcPct val="0"/>
              </a:spcBef>
              <a:buClr>
                <a:srgbClr val="000000"/>
              </a:buClr>
              <a:buFontTx/>
              <a:buChar char="•"/>
            </a:pPr>
            <a:r>
              <a:rPr lang="en-US" b="1" dirty="0" smtClean="0">
                <a:solidFill>
                  <a:srgbClr val="000000"/>
                </a:solidFill>
                <a:latin typeface="Arial"/>
                <a:cs typeface="Arial"/>
              </a:rPr>
              <a:t>●</a:t>
            </a:r>
            <a:r>
              <a:rPr lang="en-US" dirty="0" smtClean="0">
                <a:solidFill>
                  <a:srgbClr val="000000"/>
                </a:solidFill>
                <a:latin typeface="Century" pitchFamily="18" charset="0"/>
                <a:cs typeface="+mj-cs"/>
              </a:rPr>
              <a:t>The shape of mitochondria is highly variable ranges from short rod shape to elongate filamentous form .</a:t>
            </a:r>
            <a:endParaRPr lang="en-US" sz="3200" dirty="0" smtClean="0">
              <a:latin typeface="Century" pitchFamily="18" charset="0"/>
              <a:cs typeface="+mj-cs"/>
            </a:endParaRPr>
          </a:p>
          <a:p>
            <a:pPr lvl="1" indent="-308610" algn="l">
              <a:lnSpc>
                <a:spcPct val="95000"/>
              </a:lnSpc>
              <a:spcBef>
                <a:spcPct val="0"/>
              </a:spcBef>
              <a:buClr>
                <a:srgbClr val="000000"/>
              </a:buClr>
              <a:buFontTx/>
              <a:buChar char="•"/>
            </a:pPr>
            <a:r>
              <a:rPr lang="en-US" dirty="0" smtClean="0">
                <a:solidFill>
                  <a:srgbClr val="000000"/>
                </a:solidFill>
                <a:latin typeface="Arial"/>
                <a:cs typeface="Arial"/>
              </a:rPr>
              <a:t>●</a:t>
            </a:r>
            <a:r>
              <a:rPr lang="en-US" dirty="0" smtClean="0">
                <a:solidFill>
                  <a:srgbClr val="000000"/>
                </a:solidFill>
                <a:latin typeface="Century" pitchFamily="18" charset="0"/>
                <a:cs typeface="+mj-cs"/>
              </a:rPr>
              <a:t>The size of mitochondria is variable ,they generally measures about 0.5 to 2um in diameter.</a:t>
            </a:r>
            <a:endParaRPr lang="en-US" sz="3200" dirty="0" smtClean="0">
              <a:latin typeface="Century" pitchFamily="18" charset="0"/>
              <a:cs typeface="+mj-cs"/>
            </a:endParaRPr>
          </a:p>
          <a:p>
            <a:pPr lvl="1" indent="-308610" algn="l">
              <a:lnSpc>
                <a:spcPct val="95000"/>
              </a:lnSpc>
              <a:spcBef>
                <a:spcPct val="0"/>
              </a:spcBef>
              <a:buClr>
                <a:srgbClr val="000000"/>
              </a:buClr>
              <a:buFontTx/>
              <a:buChar char="•"/>
            </a:pPr>
            <a:r>
              <a:rPr lang="en-US" dirty="0" smtClean="0">
                <a:solidFill>
                  <a:srgbClr val="000000"/>
                </a:solidFill>
                <a:latin typeface="Arial"/>
                <a:cs typeface="Arial"/>
              </a:rPr>
              <a:t>●</a:t>
            </a:r>
            <a:r>
              <a:rPr lang="en-US" dirty="0" smtClean="0">
                <a:solidFill>
                  <a:srgbClr val="000000"/>
                </a:solidFill>
                <a:latin typeface="Century" pitchFamily="18" charset="0"/>
                <a:cs typeface="+mj-cs"/>
              </a:rPr>
              <a:t>Mitochondria have an average length of 3 to 4um.</a:t>
            </a:r>
            <a:endParaRPr lang="en-US" sz="3200" dirty="0" smtClean="0">
              <a:latin typeface="Century" pitchFamily="18" charset="0"/>
              <a:cs typeface="+mj-cs"/>
            </a:endParaRPr>
          </a:p>
          <a:p>
            <a:pPr lvl="1" indent="-308610" algn="l">
              <a:lnSpc>
                <a:spcPct val="95000"/>
              </a:lnSpc>
              <a:spcBef>
                <a:spcPct val="0"/>
              </a:spcBef>
              <a:buClr>
                <a:srgbClr val="000000"/>
              </a:buClr>
              <a:buFontTx/>
              <a:buChar char="•"/>
            </a:pPr>
            <a:r>
              <a:rPr lang="en-US" dirty="0" smtClean="0">
                <a:solidFill>
                  <a:srgbClr val="000000"/>
                </a:solidFill>
                <a:latin typeface="Arial"/>
                <a:cs typeface="Arial"/>
              </a:rPr>
              <a:t>●</a:t>
            </a:r>
            <a:r>
              <a:rPr lang="en-US" dirty="0" smtClean="0">
                <a:solidFill>
                  <a:srgbClr val="000000"/>
                </a:solidFill>
                <a:latin typeface="Century" pitchFamily="18" charset="0"/>
                <a:cs typeface="+mj-cs"/>
              </a:rPr>
              <a:t>The number of mitochondria varies from one cell type to another.</a:t>
            </a:r>
            <a:endParaRPr lang="en-US" sz="3200" dirty="0" smtClean="0">
              <a:latin typeface="Century" pitchFamily="18" charset="0"/>
              <a:cs typeface="+mj-cs"/>
            </a:endParaRPr>
          </a:p>
          <a:p>
            <a:pPr lvl="1" indent="-308610" algn="l">
              <a:lnSpc>
                <a:spcPct val="95000"/>
              </a:lnSpc>
              <a:spcBef>
                <a:spcPct val="0"/>
              </a:spcBef>
              <a:buClr>
                <a:srgbClr val="000000"/>
              </a:buClr>
              <a:buFontTx/>
              <a:buChar char="•"/>
            </a:pPr>
            <a:r>
              <a:rPr lang="en-US" dirty="0" smtClean="0">
                <a:solidFill>
                  <a:srgbClr val="000000"/>
                </a:solidFill>
                <a:latin typeface="Arial"/>
                <a:cs typeface="Arial"/>
              </a:rPr>
              <a:t>●</a:t>
            </a:r>
            <a:r>
              <a:rPr lang="en-US" dirty="0" smtClean="0">
                <a:solidFill>
                  <a:srgbClr val="000000"/>
                </a:solidFill>
                <a:latin typeface="Century" pitchFamily="18" charset="0"/>
                <a:cs typeface="+mj-cs"/>
              </a:rPr>
              <a:t>Mitochondria are not found in prokaryotes.</a:t>
            </a:r>
            <a:endParaRPr lang="en-US" sz="3200" dirty="0" smtClean="0">
              <a:latin typeface="Century" pitchFamily="18" charset="0"/>
              <a:cs typeface="+mj-cs"/>
            </a:endParaRPr>
          </a:p>
          <a:p>
            <a:pPr algn="l" eaLnBrk="1" hangingPunct="1">
              <a:lnSpc>
                <a:spcPct val="95000"/>
              </a:lnSpc>
              <a:spcBef>
                <a:spcPct val="0"/>
              </a:spcBef>
            </a:pPr>
            <a:endParaRPr lang="en-US" sz="2400" dirty="0" smtClean="0">
              <a:solidFill>
                <a:srgbClr val="000000"/>
              </a:solidFill>
              <a:latin typeface="Bookman Old Style" pitchFamily="18" charset="0"/>
            </a:endParaRPr>
          </a:p>
          <a:p>
            <a:pPr algn="l" eaLnBrk="1" hangingPunct="1">
              <a:lnSpc>
                <a:spcPct val="95000"/>
              </a:lnSpc>
              <a:spcBef>
                <a:spcPct val="0"/>
              </a:spcBef>
            </a:pPr>
            <a:endParaRPr lang="en-US" sz="2400" b="1" dirty="0" smtClean="0">
              <a:solidFill>
                <a:srgbClr val="000000"/>
              </a:solidFill>
              <a:latin typeface="Bookman Old Style"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cstate="print"/>
          <a:srcRect/>
          <a:stretch>
            <a:fillRect/>
          </a:stretch>
        </p:blipFill>
        <p:spPr bwMode="auto">
          <a:xfrm>
            <a:off x="251460" y="1770222"/>
            <a:ext cx="3587592" cy="3640455"/>
          </a:xfrm>
          <a:prstGeom prst="rect">
            <a:avLst/>
          </a:prstGeom>
          <a:noFill/>
          <a:ln w="9525">
            <a:noFill/>
            <a:miter lim="800000"/>
            <a:headEnd/>
            <a:tailEnd/>
          </a:ln>
        </p:spPr>
      </p:pic>
      <p:pic>
        <p:nvPicPr>
          <p:cNvPr id="5123" name="Picture 5"/>
          <p:cNvPicPr>
            <a:picLocks noChangeAspect="1" noChangeArrowheads="1"/>
          </p:cNvPicPr>
          <p:nvPr/>
        </p:nvPicPr>
        <p:blipFill>
          <a:blip r:embed="rId3" cstate="print"/>
          <a:srcRect/>
          <a:stretch>
            <a:fillRect/>
          </a:stretch>
        </p:blipFill>
        <p:spPr bwMode="auto">
          <a:xfrm>
            <a:off x="3996215" y="1714500"/>
            <a:ext cx="5059203" cy="3763328"/>
          </a:xfrm>
          <a:prstGeom prst="rect">
            <a:avLst/>
          </a:prstGeom>
          <a:noFill/>
          <a:ln w="9525">
            <a:noFill/>
            <a:miter lim="800000"/>
            <a:headEnd/>
            <a:tailEnd/>
          </a:ln>
        </p:spPr>
      </p:pic>
      <p:sp>
        <p:nvSpPr>
          <p:cNvPr id="5124" name="Text Box 6"/>
          <p:cNvSpPr txBox="1">
            <a:spLocks noChangeArrowheads="1"/>
          </p:cNvSpPr>
          <p:nvPr/>
        </p:nvSpPr>
        <p:spPr bwMode="auto">
          <a:xfrm>
            <a:off x="1727359" y="882968"/>
            <a:ext cx="5317808" cy="467820"/>
          </a:xfrm>
          <a:prstGeom prst="rect">
            <a:avLst/>
          </a:prstGeom>
          <a:noFill/>
          <a:ln w="9525">
            <a:noFill/>
            <a:miter lim="800000"/>
            <a:headEnd/>
            <a:tailEnd/>
          </a:ln>
        </p:spPr>
        <p:txBody>
          <a:bodyPr lIns="0" tIns="0" rIns="0" bIns="0">
            <a:spAutoFit/>
          </a:bodyPr>
          <a:lstStyle/>
          <a:p>
            <a:pPr algn="ctr">
              <a:lnSpc>
                <a:spcPct val="95000"/>
              </a:lnSpc>
            </a:pPr>
            <a:r>
              <a:rPr lang="en-US" sz="3200" b="1" dirty="0">
                <a:solidFill>
                  <a:srgbClr val="000000"/>
                </a:solidFill>
                <a:latin typeface="Arial" pitchFamily="34" charset="0"/>
              </a:rPr>
              <a:t>Structure of Mitochondria</a:t>
            </a:r>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725805" y="425768"/>
            <a:ext cx="7692390" cy="350865"/>
          </a:xfrm>
          <a:prstGeom prst="rect">
            <a:avLst/>
          </a:prstGeom>
          <a:noFill/>
          <a:ln w="9525">
            <a:noFill/>
            <a:miter lim="800000"/>
            <a:headEnd/>
            <a:tailEnd/>
          </a:ln>
        </p:spPr>
        <p:txBody>
          <a:bodyPr lIns="0" tIns="0" rIns="0" bIns="0">
            <a:spAutoFit/>
          </a:bodyPr>
          <a:lstStyle/>
          <a:p>
            <a:pPr algn="ctr">
              <a:lnSpc>
                <a:spcPct val="95000"/>
              </a:lnSpc>
            </a:pPr>
            <a:r>
              <a:rPr lang="en-US" sz="2400" b="1" dirty="0">
                <a:solidFill>
                  <a:srgbClr val="000000"/>
                </a:solidFill>
                <a:latin typeface="Arial" pitchFamily="34" charset="0"/>
              </a:rPr>
              <a:t>Mitochondrial Outer Membrane</a:t>
            </a:r>
          </a:p>
        </p:txBody>
      </p:sp>
      <p:sp>
        <p:nvSpPr>
          <p:cNvPr id="9219" name="Text Box 5"/>
          <p:cNvSpPr txBox="1">
            <a:spLocks noChangeArrowheads="1"/>
          </p:cNvSpPr>
          <p:nvPr/>
        </p:nvSpPr>
        <p:spPr bwMode="auto">
          <a:xfrm>
            <a:off x="572929" y="1035845"/>
            <a:ext cx="8058150" cy="2339102"/>
          </a:xfrm>
          <a:prstGeom prst="rect">
            <a:avLst/>
          </a:prstGeom>
          <a:noFill/>
          <a:ln w="9525">
            <a:noFill/>
            <a:miter lim="800000"/>
            <a:headEnd/>
            <a:tailEnd/>
          </a:ln>
        </p:spPr>
        <p:txBody>
          <a:bodyPr lIns="0" tIns="0" rIns="0" bIns="0">
            <a:spAutoFit/>
          </a:bodyPr>
          <a:lstStyle/>
          <a:p>
            <a:pPr algn="just">
              <a:lnSpc>
                <a:spcPct val="95000"/>
              </a:lnSpc>
            </a:pPr>
            <a:r>
              <a:rPr lang="en-US" sz="2000" dirty="0">
                <a:solidFill>
                  <a:srgbClr val="000000"/>
                </a:solidFill>
                <a:latin typeface="Bookman Old Style" pitchFamily="18" charset="0"/>
              </a:rPr>
              <a:t>The outer mitochondrial membrane, which encloses the entire organelle, has a protein-to-</a:t>
            </a:r>
            <a:r>
              <a:rPr lang="en-US" sz="2000" dirty="0" err="1">
                <a:solidFill>
                  <a:srgbClr val="000000"/>
                </a:solidFill>
                <a:latin typeface="Bookman Old Style" pitchFamily="18" charset="0"/>
              </a:rPr>
              <a:t>phospholipid</a:t>
            </a:r>
            <a:r>
              <a:rPr lang="en-US" sz="2000" dirty="0">
                <a:solidFill>
                  <a:srgbClr val="000000"/>
                </a:solidFill>
                <a:latin typeface="Bookman Old Style" pitchFamily="18" charset="0"/>
              </a:rPr>
              <a:t> ratio similar to the eukaryotic plasma membrane (about 1:1 by weight). It contains numerous integral proteins called </a:t>
            </a:r>
            <a:r>
              <a:rPr lang="en-US" sz="2000" b="1" i="1" dirty="0" err="1">
                <a:solidFill>
                  <a:srgbClr val="000000"/>
                </a:solidFill>
                <a:latin typeface="Bookman Old Style" pitchFamily="18" charset="0"/>
              </a:rPr>
              <a:t>porins</a:t>
            </a:r>
            <a:r>
              <a:rPr lang="en-US" sz="2000" dirty="0">
                <a:solidFill>
                  <a:srgbClr val="000000"/>
                </a:solidFill>
                <a:latin typeface="Bookman Old Style" pitchFamily="18" charset="0"/>
              </a:rPr>
              <a:t>, which contain a relatively large internal channel (about 2-3 nm) that is permeable to all molecules of 5000 </a:t>
            </a:r>
            <a:r>
              <a:rPr lang="en-US" sz="2000" dirty="0" err="1">
                <a:solidFill>
                  <a:srgbClr val="000000"/>
                </a:solidFill>
                <a:latin typeface="Bookman Old Style" pitchFamily="18" charset="0"/>
              </a:rPr>
              <a:t>daltons</a:t>
            </a:r>
            <a:r>
              <a:rPr lang="en-US" sz="2000" dirty="0">
                <a:solidFill>
                  <a:srgbClr val="000000"/>
                </a:solidFill>
                <a:latin typeface="Bookman Old Style" pitchFamily="18" charset="0"/>
              </a:rPr>
              <a:t> or less. Larger molecules, for example most proteins, can only traverse the outer membrane by active transport</a:t>
            </a:r>
            <a:r>
              <a:rPr lang="en-US" sz="2000" dirty="0" smtClean="0">
                <a:solidFill>
                  <a:srgbClr val="000000"/>
                </a:solidFill>
                <a:latin typeface="Bookman Old Style" pitchFamily="18" charset="0"/>
              </a:rPr>
              <a:t>.                                           </a:t>
            </a:r>
            <a:endParaRPr lang="en-US" sz="2000" dirty="0">
              <a:solidFill>
                <a:srgbClr val="000000"/>
              </a:solidFill>
              <a:latin typeface="Bookman Old Style" pitchFamily="18" charset="0"/>
            </a:endParaRPr>
          </a:p>
        </p:txBody>
      </p:sp>
      <p:pic>
        <p:nvPicPr>
          <p:cNvPr id="9220" name="Picture 6"/>
          <p:cNvPicPr>
            <a:picLocks noChangeAspect="1" noChangeArrowheads="1"/>
          </p:cNvPicPr>
          <p:nvPr/>
        </p:nvPicPr>
        <p:blipFill>
          <a:blip r:embed="rId2" cstate="print"/>
          <a:srcRect/>
          <a:stretch>
            <a:fillRect/>
          </a:stretch>
        </p:blipFill>
        <p:spPr bwMode="auto">
          <a:xfrm>
            <a:off x="2466023" y="3360420"/>
            <a:ext cx="4720590" cy="349758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92882" y="1264444"/>
            <a:ext cx="8768238" cy="2046714"/>
          </a:xfrm>
          <a:prstGeom prst="rect">
            <a:avLst/>
          </a:prstGeom>
          <a:noFill/>
          <a:ln w="9525">
            <a:noFill/>
            <a:miter lim="800000"/>
            <a:headEnd/>
            <a:tailEnd/>
          </a:ln>
        </p:spPr>
        <p:txBody>
          <a:bodyPr lIns="0" tIns="0" rIns="0" bIns="0">
            <a:spAutoFit/>
          </a:bodyPr>
          <a:lstStyle/>
          <a:p>
            <a:pPr algn="just">
              <a:lnSpc>
                <a:spcPct val="95000"/>
              </a:lnSpc>
            </a:pPr>
            <a:r>
              <a:rPr lang="en-US" sz="2000" dirty="0">
                <a:solidFill>
                  <a:srgbClr val="000000"/>
                </a:solidFill>
                <a:latin typeface="Bookman Old Style" pitchFamily="18" charset="0"/>
              </a:rPr>
              <a:t>The inner mitochondrial membrane is compartmentalized into numerous </a:t>
            </a:r>
            <a:r>
              <a:rPr lang="en-US" sz="2000" dirty="0" err="1">
                <a:solidFill>
                  <a:srgbClr val="000000"/>
                </a:solidFill>
                <a:latin typeface="Bookman Old Style" pitchFamily="18" charset="0"/>
              </a:rPr>
              <a:t>cristae</a:t>
            </a:r>
            <a:r>
              <a:rPr lang="en-US" sz="2000" dirty="0">
                <a:solidFill>
                  <a:srgbClr val="000000"/>
                </a:solidFill>
                <a:latin typeface="Bookman Old Style" pitchFamily="18" charset="0"/>
              </a:rPr>
              <a:t>, which expand the surface area of the inner mitochondrial membrane, enhancing its ability to generate ATP. In typical liver mitochondria, for example, the surface area, including </a:t>
            </a:r>
            <a:r>
              <a:rPr lang="en-US" sz="2000" dirty="0" err="1">
                <a:solidFill>
                  <a:srgbClr val="000000"/>
                </a:solidFill>
                <a:latin typeface="Bookman Old Style" pitchFamily="18" charset="0"/>
              </a:rPr>
              <a:t>cristae</a:t>
            </a:r>
            <a:r>
              <a:rPr lang="en-US" sz="2000" dirty="0">
                <a:solidFill>
                  <a:srgbClr val="000000"/>
                </a:solidFill>
                <a:latin typeface="Bookman Old Style" pitchFamily="18" charset="0"/>
              </a:rPr>
              <a:t>, is about five times that of the outer membrane. Mitochondria of cells which have greater demand for ATP, such as muscle cells, contain more </a:t>
            </a:r>
            <a:r>
              <a:rPr lang="en-US" sz="2000" dirty="0" err="1">
                <a:solidFill>
                  <a:srgbClr val="000000"/>
                </a:solidFill>
                <a:latin typeface="Bookman Old Style" pitchFamily="18" charset="0"/>
              </a:rPr>
              <a:t>cristae</a:t>
            </a:r>
            <a:r>
              <a:rPr lang="en-US" sz="2000" dirty="0">
                <a:solidFill>
                  <a:srgbClr val="000000"/>
                </a:solidFill>
                <a:latin typeface="Bookman Old Style" pitchFamily="18" charset="0"/>
              </a:rPr>
              <a:t> than typical liver mitochondria</a:t>
            </a:r>
            <a:r>
              <a:rPr lang="en-US" sz="2000" dirty="0" smtClean="0">
                <a:solidFill>
                  <a:srgbClr val="000000"/>
                </a:solidFill>
                <a:latin typeface="Bookman Old Style" pitchFamily="18" charset="0"/>
              </a:rPr>
              <a:t>.                           </a:t>
            </a:r>
            <a:endParaRPr lang="en-US" sz="2000" dirty="0">
              <a:solidFill>
                <a:srgbClr val="000000"/>
              </a:solidFill>
              <a:latin typeface="Bookman Old Style" pitchFamily="18" charset="0"/>
            </a:endParaRPr>
          </a:p>
        </p:txBody>
      </p:sp>
      <p:pic>
        <p:nvPicPr>
          <p:cNvPr id="8195" name="Picture 5"/>
          <p:cNvPicPr>
            <a:picLocks noChangeAspect="1" noChangeArrowheads="1"/>
          </p:cNvPicPr>
          <p:nvPr/>
        </p:nvPicPr>
        <p:blipFill>
          <a:blip r:embed="rId2" cstate="print"/>
          <a:srcRect/>
          <a:stretch>
            <a:fillRect/>
          </a:stretch>
        </p:blipFill>
        <p:spPr bwMode="auto">
          <a:xfrm>
            <a:off x="2171700" y="3356992"/>
            <a:ext cx="4907757" cy="3501008"/>
          </a:xfrm>
          <a:prstGeom prst="rect">
            <a:avLst/>
          </a:prstGeom>
          <a:noFill/>
          <a:ln w="9525">
            <a:noFill/>
            <a:miter lim="800000"/>
            <a:headEnd/>
            <a:tailEnd/>
          </a:ln>
        </p:spPr>
      </p:pic>
      <p:sp>
        <p:nvSpPr>
          <p:cNvPr id="8196" name="Text Box 6"/>
          <p:cNvSpPr txBox="1">
            <a:spLocks noChangeArrowheads="1"/>
          </p:cNvSpPr>
          <p:nvPr/>
        </p:nvSpPr>
        <p:spPr bwMode="auto">
          <a:xfrm>
            <a:off x="801529" y="274320"/>
            <a:ext cx="7692390" cy="407194"/>
          </a:xfrm>
          <a:prstGeom prst="rect">
            <a:avLst/>
          </a:prstGeom>
          <a:noFill/>
          <a:ln w="9525">
            <a:noFill/>
            <a:miter lim="800000"/>
            <a:headEnd/>
            <a:tailEnd/>
          </a:ln>
        </p:spPr>
        <p:txBody>
          <a:bodyPr lIns="0" tIns="0" rIns="0" bIns="0">
            <a:spAutoFit/>
          </a:bodyPr>
          <a:lstStyle/>
          <a:p>
            <a:pPr algn="ctr">
              <a:lnSpc>
                <a:spcPct val="95000"/>
              </a:lnSpc>
            </a:pPr>
            <a:r>
              <a:rPr lang="en-US" sz="2800" b="1" dirty="0">
                <a:solidFill>
                  <a:srgbClr val="000000"/>
                </a:solidFill>
                <a:latin typeface="Arial" pitchFamily="34" charset="0"/>
              </a:rPr>
              <a:t>Mitochondrial Inner Membrane</a:t>
            </a:r>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ctrTitle"/>
          </p:nvPr>
        </p:nvSpPr>
        <p:spPr>
          <a:xfrm>
            <a:off x="5326380" y="274320"/>
            <a:ext cx="3424714" cy="1052989"/>
          </a:xfrm>
        </p:spPr>
        <p:txBody>
          <a:bodyPr lIns="0" tIns="0" rIns="0" bIns="0"/>
          <a:lstStyle/>
          <a:p>
            <a:pPr eaLnBrk="1" hangingPunct="1">
              <a:lnSpc>
                <a:spcPct val="95000"/>
              </a:lnSpc>
            </a:pPr>
            <a:r>
              <a:rPr lang="en-US" smtClean="0">
                <a:solidFill>
                  <a:srgbClr val="000000"/>
                </a:solidFill>
                <a:latin typeface="Arial" pitchFamily="34" charset="0"/>
              </a:rPr>
              <a:t>Mitochondria</a:t>
            </a:r>
          </a:p>
        </p:txBody>
      </p:sp>
      <p:sp>
        <p:nvSpPr>
          <p:cNvPr id="10243" name="Rectangle 2"/>
          <p:cNvSpPr>
            <a:spLocks noGrp="1" noChangeArrowheads="1"/>
          </p:cNvSpPr>
          <p:nvPr>
            <p:ph type="subTitle" idx="1"/>
          </p:nvPr>
        </p:nvSpPr>
        <p:spPr>
          <a:xfrm>
            <a:off x="344329" y="654368"/>
            <a:ext cx="4646295" cy="5853589"/>
          </a:xfrm>
        </p:spPr>
        <p:txBody>
          <a:bodyPr lIns="0" tIns="0" rIns="0" bIns="0"/>
          <a:lstStyle/>
          <a:p>
            <a:pPr lvl="1" indent="-308610" algn="l">
              <a:lnSpc>
                <a:spcPct val="95000"/>
              </a:lnSpc>
              <a:spcBef>
                <a:spcPct val="0"/>
              </a:spcBef>
              <a:buClr>
                <a:srgbClr val="000000"/>
              </a:buClr>
              <a:buFontTx/>
              <a:buChar char="•"/>
            </a:pPr>
            <a:r>
              <a:rPr lang="en-US" sz="2900" dirty="0" smtClean="0">
                <a:solidFill>
                  <a:srgbClr val="000000"/>
                </a:solidFill>
                <a:latin typeface="Bookman Old Style" pitchFamily="18" charset="0"/>
              </a:rPr>
              <a:t>Double membrane creates 2 spaces</a:t>
            </a:r>
            <a:endParaRPr lang="en-US" sz="1800" dirty="0" smtClean="0">
              <a:latin typeface="Bookman Old Style" pitchFamily="18" charset="0"/>
            </a:endParaRPr>
          </a:p>
          <a:p>
            <a:pPr marL="771525" lvl="2" indent="-257175" algn="l">
              <a:lnSpc>
                <a:spcPct val="95000"/>
              </a:lnSpc>
              <a:spcBef>
                <a:spcPct val="0"/>
              </a:spcBef>
              <a:buClr>
                <a:srgbClr val="000000"/>
              </a:buClr>
              <a:buSzPct val="80000"/>
              <a:buFont typeface="Courier New" pitchFamily="49" charset="0"/>
              <a:buChar char="o"/>
            </a:pPr>
            <a:r>
              <a:rPr lang="en-US" sz="2500" dirty="0" smtClean="0">
                <a:solidFill>
                  <a:srgbClr val="000000"/>
                </a:solidFill>
                <a:latin typeface="Bookman Old Style" pitchFamily="18" charset="0"/>
              </a:rPr>
              <a:t>Matrix – large internal space</a:t>
            </a:r>
            <a:endParaRPr lang="en-US" sz="1600" dirty="0" smtClean="0">
              <a:latin typeface="Bookman Old Style" pitchFamily="18" charset="0"/>
            </a:endParaRPr>
          </a:p>
          <a:p>
            <a:pPr marL="771525" lvl="2" indent="-257175" algn="l">
              <a:lnSpc>
                <a:spcPct val="95000"/>
              </a:lnSpc>
              <a:spcBef>
                <a:spcPct val="0"/>
              </a:spcBef>
              <a:buClr>
                <a:srgbClr val="000000"/>
              </a:buClr>
              <a:buSzPct val="80000"/>
              <a:buFont typeface="Courier New" pitchFamily="49" charset="0"/>
              <a:buChar char="o"/>
            </a:pPr>
            <a:r>
              <a:rPr lang="en-US" sz="2500" dirty="0" err="1" smtClean="0">
                <a:solidFill>
                  <a:srgbClr val="000000"/>
                </a:solidFill>
                <a:latin typeface="Bookman Old Style" pitchFamily="18" charset="0"/>
              </a:rPr>
              <a:t>Intermembrane</a:t>
            </a:r>
            <a:r>
              <a:rPr lang="en-US" sz="2500" dirty="0" smtClean="0">
                <a:solidFill>
                  <a:srgbClr val="000000"/>
                </a:solidFill>
                <a:latin typeface="Bookman Old Style" pitchFamily="18" charset="0"/>
              </a:rPr>
              <a:t> space – between the membranes</a:t>
            </a:r>
          </a:p>
          <a:p>
            <a:pPr marL="771525" lvl="2" indent="-257175" algn="l">
              <a:lnSpc>
                <a:spcPct val="95000"/>
              </a:lnSpc>
              <a:spcBef>
                <a:spcPct val="0"/>
              </a:spcBef>
              <a:buClr>
                <a:srgbClr val="000000"/>
              </a:buClr>
              <a:buSzPct val="80000"/>
              <a:buFont typeface="Courier New" pitchFamily="49" charset="0"/>
              <a:buChar char="o"/>
            </a:pPr>
            <a:endParaRPr lang="en-US" sz="1600" dirty="0" smtClean="0">
              <a:latin typeface="Bookman Old Style" pitchFamily="18" charset="0"/>
            </a:endParaRPr>
          </a:p>
          <a:p>
            <a:pPr marL="771525" lvl="2" indent="-257175" algn="l">
              <a:lnSpc>
                <a:spcPct val="95000"/>
              </a:lnSpc>
              <a:spcBef>
                <a:spcPct val="0"/>
              </a:spcBef>
              <a:buClr>
                <a:srgbClr val="000000"/>
              </a:buClr>
              <a:buSzPct val="80000"/>
              <a:buFont typeface="Courier New" pitchFamily="49" charset="0"/>
              <a:buChar char="o"/>
            </a:pPr>
            <a:endParaRPr lang="en-US" sz="1600" dirty="0" smtClean="0">
              <a:latin typeface="Bookman Old Style" pitchFamily="18" charset="0"/>
            </a:endParaRPr>
          </a:p>
          <a:p>
            <a:pPr marL="771525" lvl="2" indent="-257175" algn="l">
              <a:lnSpc>
                <a:spcPct val="95000"/>
              </a:lnSpc>
              <a:spcBef>
                <a:spcPct val="0"/>
              </a:spcBef>
              <a:buClr>
                <a:srgbClr val="000000"/>
              </a:buClr>
              <a:buSzPct val="80000"/>
              <a:buFont typeface="Courier New" pitchFamily="49" charset="0"/>
              <a:buChar char="o"/>
            </a:pPr>
            <a:endParaRPr lang="en-US" sz="1600" dirty="0" smtClean="0">
              <a:latin typeface="Bookman Old Style" pitchFamily="18" charset="0"/>
            </a:endParaRPr>
          </a:p>
          <a:p>
            <a:pPr marL="771525" lvl="2" indent="-257175" algn="l">
              <a:lnSpc>
                <a:spcPct val="95000"/>
              </a:lnSpc>
              <a:spcBef>
                <a:spcPct val="0"/>
              </a:spcBef>
              <a:buClr>
                <a:srgbClr val="000000"/>
              </a:buClr>
              <a:buSzPct val="80000"/>
            </a:pPr>
            <a:endParaRPr lang="en-US" sz="1600" dirty="0" smtClean="0">
              <a:latin typeface="Bookman Old Style" pitchFamily="18" charset="0"/>
            </a:endParaRPr>
          </a:p>
          <a:p>
            <a:pPr lvl="1" indent="-308610" algn="l">
              <a:lnSpc>
                <a:spcPct val="95000"/>
              </a:lnSpc>
              <a:spcBef>
                <a:spcPct val="0"/>
              </a:spcBef>
              <a:buClr>
                <a:srgbClr val="000000"/>
              </a:buClr>
              <a:buFontTx/>
              <a:buChar char="•"/>
            </a:pPr>
            <a:r>
              <a:rPr lang="en-US" sz="2900" dirty="0" smtClean="0">
                <a:solidFill>
                  <a:srgbClr val="000000"/>
                </a:solidFill>
                <a:latin typeface="Bookman Old Style" pitchFamily="18" charset="0"/>
              </a:rPr>
              <a:t>Outer membrane</a:t>
            </a:r>
            <a:endParaRPr lang="en-US" sz="1800" dirty="0" smtClean="0">
              <a:latin typeface="Bookman Old Style" pitchFamily="18" charset="0"/>
            </a:endParaRPr>
          </a:p>
          <a:p>
            <a:pPr algn="l" eaLnBrk="1" hangingPunct="1">
              <a:lnSpc>
                <a:spcPct val="95000"/>
              </a:lnSpc>
              <a:spcBef>
                <a:spcPct val="0"/>
              </a:spcBef>
            </a:pPr>
            <a:endParaRPr lang="en-US" dirty="0" smtClean="0">
              <a:solidFill>
                <a:srgbClr val="000000"/>
              </a:solidFill>
              <a:latin typeface="Bookman Old Style" pitchFamily="18" charset="0"/>
            </a:endParaRPr>
          </a:p>
          <a:p>
            <a:pPr lvl="1" indent="-308610" algn="l">
              <a:lnSpc>
                <a:spcPct val="95000"/>
              </a:lnSpc>
              <a:spcBef>
                <a:spcPct val="0"/>
              </a:spcBef>
              <a:buClr>
                <a:srgbClr val="000000"/>
              </a:buClr>
              <a:buFontTx/>
              <a:buChar char="•"/>
            </a:pPr>
            <a:r>
              <a:rPr lang="en-US" sz="2900" dirty="0" smtClean="0">
                <a:solidFill>
                  <a:srgbClr val="000000"/>
                </a:solidFill>
                <a:latin typeface="Bookman Old Style" pitchFamily="18" charset="0"/>
              </a:rPr>
              <a:t>Inner membrane</a:t>
            </a:r>
          </a:p>
        </p:txBody>
      </p:sp>
      <p:pic>
        <p:nvPicPr>
          <p:cNvPr id="10244" name="Picture 4"/>
          <p:cNvPicPr>
            <a:picLocks noChangeAspect="1" noChangeArrowheads="1"/>
          </p:cNvPicPr>
          <p:nvPr/>
        </p:nvPicPr>
        <p:blipFill>
          <a:blip r:embed="rId2" cstate="print"/>
          <a:srcRect/>
          <a:stretch>
            <a:fillRect/>
          </a:stretch>
        </p:blipFill>
        <p:spPr bwMode="auto">
          <a:xfrm>
            <a:off x="4160520" y="1234440"/>
            <a:ext cx="4706303" cy="442055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20000"/>
          </a:bodyPr>
          <a:lstStyle/>
          <a:p>
            <a:pPr algn="l"/>
            <a:endParaRPr lang="ar-IQ" dirty="0" smtClean="0"/>
          </a:p>
          <a:p>
            <a:pPr algn="l"/>
            <a:r>
              <a:rPr lang="en-US" dirty="0" smtClean="0"/>
              <a:t>1- </a:t>
            </a:r>
            <a:r>
              <a:rPr lang="en-US" sz="2800" dirty="0" smtClean="0">
                <a:latin typeface="Bookman Old Style" pitchFamily="18" charset="0"/>
              </a:rPr>
              <a:t>Those that perform the </a:t>
            </a:r>
            <a:r>
              <a:rPr lang="en-US" sz="2800" dirty="0" err="1" smtClean="0">
                <a:latin typeface="Bookman Old Style" pitchFamily="18" charset="0"/>
              </a:rPr>
              <a:t>redox</a:t>
            </a:r>
            <a:r>
              <a:rPr lang="en-US" sz="2800" dirty="0" smtClean="0">
                <a:latin typeface="Bookman Old Style" pitchFamily="18" charset="0"/>
              </a:rPr>
              <a:t> reactions of oxidative </a:t>
            </a:r>
            <a:r>
              <a:rPr lang="en-US" sz="2800" dirty="0" err="1" smtClean="0">
                <a:latin typeface="Bookman Old Style" pitchFamily="18" charset="0"/>
              </a:rPr>
              <a:t>phosphorylation</a:t>
            </a:r>
            <a:r>
              <a:rPr lang="en-US" sz="2800" dirty="0" smtClean="0">
                <a:latin typeface="Bookman Old Style" pitchFamily="18" charset="0"/>
              </a:rPr>
              <a:t>. </a:t>
            </a:r>
          </a:p>
          <a:p>
            <a:pPr algn="l"/>
            <a:r>
              <a:rPr lang="en-US" sz="2800" dirty="0" smtClean="0">
                <a:latin typeface="Bookman Old Style" pitchFamily="18" charset="0"/>
              </a:rPr>
              <a:t>2- ATP </a:t>
            </a:r>
            <a:r>
              <a:rPr lang="en-US" sz="2800" dirty="0" err="1" smtClean="0">
                <a:latin typeface="Bookman Old Style" pitchFamily="18" charset="0"/>
              </a:rPr>
              <a:t>synthase</a:t>
            </a:r>
            <a:r>
              <a:rPr lang="en-US" sz="2800" dirty="0" smtClean="0">
                <a:latin typeface="Bookman Old Style" pitchFamily="18" charset="0"/>
              </a:rPr>
              <a:t>, which generates ATP in the matrix. </a:t>
            </a:r>
          </a:p>
          <a:p>
            <a:pPr algn="l"/>
            <a:r>
              <a:rPr lang="en-US" sz="2800" dirty="0" smtClean="0">
                <a:latin typeface="Bookman Old Style" pitchFamily="18" charset="0"/>
              </a:rPr>
              <a:t>3- Specific transport proteins that regulate metabolite passage into and out of the matrix. </a:t>
            </a:r>
          </a:p>
          <a:p>
            <a:pPr algn="l"/>
            <a:r>
              <a:rPr lang="en-US" sz="2800" dirty="0" smtClean="0">
                <a:latin typeface="Bookman Old Style" pitchFamily="18" charset="0"/>
              </a:rPr>
              <a:t>4- Protein import machinery. </a:t>
            </a:r>
          </a:p>
          <a:p>
            <a:endParaRPr lang="ar-IQ" dirty="0"/>
          </a:p>
        </p:txBody>
      </p:sp>
      <p:sp>
        <p:nvSpPr>
          <p:cNvPr id="2" name="عنوان 1"/>
          <p:cNvSpPr>
            <a:spLocks noGrp="1"/>
          </p:cNvSpPr>
          <p:nvPr>
            <p:ph type="title"/>
          </p:nvPr>
        </p:nvSpPr>
        <p:spPr/>
        <p:txBody>
          <a:bodyPr/>
          <a:lstStyle/>
          <a:p>
            <a:r>
              <a:rPr lang="en-US" b="1" i="1" dirty="0" smtClean="0"/>
              <a:t>The Functions of mitochondria </a:t>
            </a:r>
            <a:endParaRPr lang="ar-IQ" dirty="0"/>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a:r>
              <a:rPr lang="en-US" dirty="0" smtClean="0">
                <a:latin typeface="Bookman Old Style" pitchFamily="18" charset="0"/>
                <a:cs typeface="+mj-cs"/>
              </a:rPr>
              <a:t>Metabolites are degraded within mitochondria by the catalytic activity of the enzymes of the citric acid cycle, and the energy liberated in this process is partially captured through oxidative </a:t>
            </a:r>
            <a:r>
              <a:rPr lang="en-US" dirty="0" err="1" smtClean="0">
                <a:latin typeface="Bookman Old Style" pitchFamily="18" charset="0"/>
                <a:cs typeface="+mj-cs"/>
              </a:rPr>
              <a:t>phosphorylation</a:t>
            </a:r>
            <a:r>
              <a:rPr lang="en-US" sz="2800" dirty="0" smtClean="0">
                <a:latin typeface="Bookman Old Style" pitchFamily="18" charset="0"/>
              </a:rPr>
              <a:t>.</a:t>
            </a:r>
            <a:r>
              <a:rPr lang="en-US" sz="3600" b="1" dirty="0" smtClean="0"/>
              <a:t> </a:t>
            </a:r>
            <a:endParaRPr lang="ar-IQ" sz="3600" b="1" dirty="0"/>
          </a:p>
        </p:txBody>
      </p:sp>
      <p:sp>
        <p:nvSpPr>
          <p:cNvPr id="2" name="عنوان 1"/>
          <p:cNvSpPr>
            <a:spLocks noGrp="1"/>
          </p:cNvSpPr>
          <p:nvPr>
            <p:ph type="title"/>
          </p:nvPr>
        </p:nvSpPr>
        <p:spPr/>
        <p:txBody>
          <a:bodyPr/>
          <a:lstStyle/>
          <a:p>
            <a:r>
              <a:rPr lang="en-US" b="1" i="1" dirty="0" smtClean="0"/>
              <a:t>Oxidative </a:t>
            </a:r>
            <a:r>
              <a:rPr lang="en-US" b="1" i="1" dirty="0" err="1" smtClean="0"/>
              <a:t>phosphorylation</a:t>
            </a:r>
            <a:r>
              <a:rPr lang="en-US" b="1" i="1" dirty="0" smtClean="0"/>
              <a:t> </a:t>
            </a:r>
            <a:endParaRPr lang="ar-IQ" dirty="0"/>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pPr algn="l"/>
            <a:r>
              <a:rPr lang="en-US" sz="3600" b="1" dirty="0" smtClean="0">
                <a:latin typeface="Arial"/>
                <a:cs typeface="Arial"/>
              </a:rPr>
              <a:t>●</a:t>
            </a:r>
            <a:r>
              <a:rPr lang="en-US" sz="3600" dirty="0" smtClean="0">
                <a:cs typeface="+mj-cs"/>
              </a:rPr>
              <a:t>About 50% of this energy stored as high- energy phosphate bonds in ATP molecules.</a:t>
            </a:r>
          </a:p>
          <a:p>
            <a:pPr algn="l"/>
            <a:r>
              <a:rPr lang="en-US" sz="3600" dirty="0" smtClean="0">
                <a:cs typeface="+mj-cs"/>
              </a:rPr>
              <a:t> </a:t>
            </a:r>
            <a:r>
              <a:rPr lang="en-US" sz="3600" dirty="0" smtClean="0">
                <a:latin typeface="Arial"/>
                <a:cs typeface="+mj-cs"/>
              </a:rPr>
              <a:t>●</a:t>
            </a:r>
            <a:r>
              <a:rPr lang="en-US" sz="3600" dirty="0" smtClean="0">
                <a:cs typeface="+mj-cs"/>
              </a:rPr>
              <a:t>The remaining 50% is dissipated as heat used to maintain body temperature. </a:t>
            </a:r>
            <a:endParaRPr lang="ar-IQ" sz="3600" dirty="0">
              <a:cs typeface="+mj-cs"/>
            </a:endParaRPr>
          </a:p>
        </p:txBody>
      </p:sp>
      <p:sp>
        <p:nvSpPr>
          <p:cNvPr id="2" name="عنوان 1"/>
          <p:cNvSpPr>
            <a:spLocks noGrp="1"/>
          </p:cNvSpPr>
          <p:nvPr>
            <p:ph type="title"/>
          </p:nvPr>
        </p:nvSpPr>
        <p:spPr/>
        <p:txBody>
          <a:bodyPr/>
          <a:lstStyle/>
          <a:p>
            <a:endParaRPr lang="ar-IQ"/>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340768"/>
            <a:ext cx="8229600" cy="5256584"/>
          </a:xfrm>
        </p:spPr>
        <p:txBody>
          <a:bodyPr>
            <a:normAutofit/>
          </a:bodyPr>
          <a:lstStyle/>
          <a:p>
            <a:pPr algn="l"/>
            <a:r>
              <a:rPr lang="en-US" sz="2400" b="1" i="1" dirty="0" smtClean="0"/>
              <a:t>lipids </a:t>
            </a:r>
            <a:r>
              <a:rPr lang="ar-IQ" sz="2400" b="1" i="1" dirty="0" smtClean="0"/>
              <a:t>          </a:t>
            </a:r>
            <a:r>
              <a:rPr lang="en-US" sz="2400" b="1" i="1" dirty="0" smtClean="0"/>
              <a:t>Proteins                     Carbohydrates</a:t>
            </a:r>
            <a:endParaRPr lang="ar-IQ" sz="2400" dirty="0"/>
          </a:p>
        </p:txBody>
      </p:sp>
      <p:sp>
        <p:nvSpPr>
          <p:cNvPr id="2" name="عنوان 1"/>
          <p:cNvSpPr>
            <a:spLocks noGrp="1"/>
          </p:cNvSpPr>
          <p:nvPr>
            <p:ph type="title"/>
          </p:nvPr>
        </p:nvSpPr>
        <p:spPr>
          <a:xfrm>
            <a:off x="688490" y="188640"/>
            <a:ext cx="7756263" cy="1080120"/>
          </a:xfrm>
        </p:spPr>
        <p:txBody>
          <a:bodyPr/>
          <a:lstStyle/>
          <a:p>
            <a:r>
              <a:rPr lang="en-US" b="1" i="1" dirty="0" smtClean="0"/>
              <a:t>Oxidative </a:t>
            </a:r>
            <a:r>
              <a:rPr lang="en-US" b="1" i="1" dirty="0" err="1" smtClean="0"/>
              <a:t>phosphorylation</a:t>
            </a:r>
            <a:r>
              <a:rPr lang="en-US" b="1" i="1" dirty="0" smtClean="0"/>
              <a:t> </a:t>
            </a:r>
            <a:endParaRPr lang="ar-IQ" dirty="0"/>
          </a:p>
        </p:txBody>
      </p:sp>
      <p:cxnSp>
        <p:nvCxnSpPr>
          <p:cNvPr id="5" name="رابط كسهم مستقيم 4"/>
          <p:cNvCxnSpPr/>
          <p:nvPr/>
        </p:nvCxnSpPr>
        <p:spPr>
          <a:xfrm>
            <a:off x="4067944" y="2132856"/>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1115616" y="2132856"/>
            <a:ext cx="280831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flipH="1">
            <a:off x="4427984" y="2132856"/>
            <a:ext cx="244827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مستطيل 9"/>
          <p:cNvSpPr/>
          <p:nvPr/>
        </p:nvSpPr>
        <p:spPr>
          <a:xfrm>
            <a:off x="1043608" y="2852936"/>
            <a:ext cx="4176464" cy="646331"/>
          </a:xfrm>
          <a:prstGeom prst="rect">
            <a:avLst/>
          </a:prstGeom>
        </p:spPr>
        <p:txBody>
          <a:bodyPr wrap="square">
            <a:spAutoFit/>
          </a:bodyPr>
          <a:lstStyle/>
          <a:p>
            <a:r>
              <a:rPr lang="en-US" b="1" i="1" dirty="0" smtClean="0"/>
              <a:t>Acetyl-</a:t>
            </a:r>
            <a:r>
              <a:rPr lang="en-US" b="1" i="1" dirty="0" err="1" smtClean="0"/>
              <a:t>CoA</a:t>
            </a:r>
            <a:r>
              <a:rPr lang="en-US" b="1" i="1" dirty="0" smtClean="0"/>
              <a:t> </a:t>
            </a:r>
            <a:r>
              <a:rPr lang="ar-IQ" b="1" i="1" dirty="0" smtClean="0"/>
              <a:t>                    </a:t>
            </a:r>
            <a:endParaRPr lang="en-US" b="1" i="1" dirty="0" smtClean="0"/>
          </a:p>
          <a:p>
            <a:r>
              <a:rPr lang="en-US" b="1" i="1" dirty="0" smtClean="0"/>
              <a:t>(common intermediate )</a:t>
            </a:r>
            <a:endParaRPr lang="ar-IQ" dirty="0"/>
          </a:p>
        </p:txBody>
      </p:sp>
      <p:cxnSp>
        <p:nvCxnSpPr>
          <p:cNvPr id="12" name="رابط كسهم مستقيم 11"/>
          <p:cNvCxnSpPr/>
          <p:nvPr/>
        </p:nvCxnSpPr>
        <p:spPr>
          <a:xfrm>
            <a:off x="4211960" y="3429000"/>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مستطيل 12"/>
          <p:cNvSpPr/>
          <p:nvPr/>
        </p:nvSpPr>
        <p:spPr>
          <a:xfrm>
            <a:off x="3563888" y="3717032"/>
            <a:ext cx="1737975" cy="369332"/>
          </a:xfrm>
          <a:prstGeom prst="rect">
            <a:avLst/>
          </a:prstGeom>
        </p:spPr>
        <p:txBody>
          <a:bodyPr wrap="none">
            <a:spAutoFit/>
          </a:bodyPr>
          <a:lstStyle/>
          <a:p>
            <a:r>
              <a:rPr lang="en-US" b="1" i="1" dirty="0" smtClean="0"/>
              <a:t>Citric Acid Cycle </a:t>
            </a:r>
            <a:endParaRPr lang="ar-IQ" dirty="0"/>
          </a:p>
        </p:txBody>
      </p:sp>
      <p:cxnSp>
        <p:nvCxnSpPr>
          <p:cNvPr id="15" name="رابط كسهم مستقيم 14"/>
          <p:cNvCxnSpPr/>
          <p:nvPr/>
        </p:nvCxnSpPr>
        <p:spPr>
          <a:xfrm>
            <a:off x="4283968" y="407707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مستطيل 15"/>
          <p:cNvSpPr/>
          <p:nvPr/>
        </p:nvSpPr>
        <p:spPr>
          <a:xfrm>
            <a:off x="2195736" y="4437112"/>
            <a:ext cx="3744416" cy="646331"/>
          </a:xfrm>
          <a:prstGeom prst="rect">
            <a:avLst/>
          </a:prstGeom>
        </p:spPr>
        <p:txBody>
          <a:bodyPr wrap="square">
            <a:spAutoFit/>
          </a:bodyPr>
          <a:lstStyle/>
          <a:p>
            <a:r>
              <a:rPr lang="en-US" b="1" i="1" dirty="0" smtClean="0"/>
              <a:t>Electron Transport and </a:t>
            </a:r>
          </a:p>
          <a:p>
            <a:r>
              <a:rPr lang="en-US" b="1" i="1" dirty="0" smtClean="0"/>
              <a:t>Oxidative </a:t>
            </a:r>
            <a:r>
              <a:rPr lang="en-US" b="1" i="1" dirty="0" err="1" smtClean="0"/>
              <a:t>Phosphorylation</a:t>
            </a:r>
            <a:r>
              <a:rPr lang="en-US" b="1" i="1" dirty="0" smtClean="0"/>
              <a:t> </a:t>
            </a:r>
            <a:endParaRPr lang="ar-IQ" dirty="0"/>
          </a:p>
        </p:txBody>
      </p:sp>
      <p:cxnSp>
        <p:nvCxnSpPr>
          <p:cNvPr id="18" name="رابط كسهم مستقيم 17"/>
          <p:cNvCxnSpPr/>
          <p:nvPr/>
        </p:nvCxnSpPr>
        <p:spPr>
          <a:xfrm>
            <a:off x="4283968" y="5157192"/>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مستطيل 18"/>
          <p:cNvSpPr/>
          <p:nvPr/>
        </p:nvSpPr>
        <p:spPr>
          <a:xfrm>
            <a:off x="3491880" y="5373216"/>
            <a:ext cx="1843773" cy="369332"/>
          </a:xfrm>
          <a:prstGeom prst="rect">
            <a:avLst/>
          </a:prstGeom>
        </p:spPr>
        <p:txBody>
          <a:bodyPr wrap="none">
            <a:spAutoFit/>
          </a:bodyPr>
          <a:lstStyle/>
          <a:p>
            <a:r>
              <a:rPr lang="en-US" b="1" i="1" dirty="0" smtClean="0"/>
              <a:t>CO2 + H2O + ATP </a:t>
            </a:r>
            <a:endParaRPr lang="ar-IQ" dirty="0"/>
          </a:p>
        </p:txBody>
      </p:sp>
      <p:sp>
        <p:nvSpPr>
          <p:cNvPr id="25" name="مستطيل 24"/>
          <p:cNvSpPr/>
          <p:nvPr/>
        </p:nvSpPr>
        <p:spPr>
          <a:xfrm>
            <a:off x="1691680" y="5661248"/>
            <a:ext cx="6624736" cy="646331"/>
          </a:xfrm>
          <a:prstGeom prst="rect">
            <a:avLst/>
          </a:prstGeom>
        </p:spPr>
        <p:txBody>
          <a:bodyPr wrap="square">
            <a:spAutoFit/>
          </a:bodyPr>
          <a:lstStyle/>
          <a:p>
            <a:r>
              <a:rPr lang="en-US" b="1" i="1" dirty="0" smtClean="0"/>
              <a:t>The energy stored in ATP can be released by hydrolysis to ADP: </a:t>
            </a:r>
          </a:p>
          <a:p>
            <a:r>
              <a:rPr lang="en-US" b="1" i="1" dirty="0" smtClean="0"/>
              <a:t>outside mitochondria                                              </a:t>
            </a:r>
            <a:endParaRPr lang="ar-IQ" dirty="0"/>
          </a:p>
        </p:txBody>
      </p:sp>
      <p:sp>
        <p:nvSpPr>
          <p:cNvPr id="26" name="مستطيل 25"/>
          <p:cNvSpPr/>
          <p:nvPr/>
        </p:nvSpPr>
        <p:spPr>
          <a:xfrm>
            <a:off x="1691680" y="6165304"/>
            <a:ext cx="1233671" cy="369332"/>
          </a:xfrm>
          <a:prstGeom prst="rect">
            <a:avLst/>
          </a:prstGeom>
        </p:spPr>
        <p:txBody>
          <a:bodyPr wrap="none">
            <a:spAutoFit/>
          </a:bodyPr>
          <a:lstStyle/>
          <a:p>
            <a:r>
              <a:rPr lang="en-US" b="1" i="1" dirty="0" smtClean="0"/>
              <a:t>ATP + H2O </a:t>
            </a:r>
            <a:endParaRPr lang="ar-IQ" dirty="0"/>
          </a:p>
        </p:txBody>
      </p:sp>
      <p:cxnSp>
        <p:nvCxnSpPr>
          <p:cNvPr id="28" name="رابط كسهم مستقيم 27"/>
          <p:cNvCxnSpPr/>
          <p:nvPr/>
        </p:nvCxnSpPr>
        <p:spPr>
          <a:xfrm>
            <a:off x="3635896" y="6237312"/>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رابط كسهم مستقيم 29"/>
          <p:cNvCxnSpPr/>
          <p:nvPr/>
        </p:nvCxnSpPr>
        <p:spPr>
          <a:xfrm flipH="1">
            <a:off x="3563888" y="6525344"/>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مستطيل 30"/>
          <p:cNvSpPr/>
          <p:nvPr/>
        </p:nvSpPr>
        <p:spPr>
          <a:xfrm>
            <a:off x="5724128" y="6237312"/>
            <a:ext cx="1927579" cy="369332"/>
          </a:xfrm>
          <a:prstGeom prst="rect">
            <a:avLst/>
          </a:prstGeom>
        </p:spPr>
        <p:txBody>
          <a:bodyPr wrap="none">
            <a:spAutoFit/>
          </a:bodyPr>
          <a:lstStyle/>
          <a:p>
            <a:r>
              <a:rPr lang="en-US" b="1" i="1" dirty="0" smtClean="0"/>
              <a:t>ADP + Pi + Energy </a:t>
            </a:r>
            <a:endParaRPr lang="ar-IQ" dirty="0"/>
          </a:p>
        </p:txBody>
      </p:sp>
      <p:sp>
        <p:nvSpPr>
          <p:cNvPr id="32" name="مستطيل 31"/>
          <p:cNvSpPr/>
          <p:nvPr/>
        </p:nvSpPr>
        <p:spPr>
          <a:xfrm>
            <a:off x="3419872" y="6488668"/>
            <a:ext cx="2134622" cy="369332"/>
          </a:xfrm>
          <a:prstGeom prst="rect">
            <a:avLst/>
          </a:prstGeom>
        </p:spPr>
        <p:txBody>
          <a:bodyPr wrap="none">
            <a:spAutoFit/>
          </a:bodyPr>
          <a:lstStyle/>
          <a:p>
            <a:r>
              <a:rPr lang="en-US" b="1" i="1" dirty="0" smtClean="0"/>
              <a:t>inside mitochondria </a:t>
            </a:r>
            <a:endParaRPr lang="ar-IQ" dirty="0"/>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a:r>
              <a:rPr lang="en-US" b="1" i="1" dirty="0" smtClean="0"/>
              <a:t>Mitochondrial Pathogenic</a:t>
            </a:r>
            <a:r>
              <a:rPr lang="en-US" sz="3600" b="1" i="1" dirty="0" smtClean="0"/>
              <a:t> </a:t>
            </a:r>
            <a:endParaRPr lang="en-US" b="1" i="1" dirty="0" smtClean="0"/>
          </a:p>
          <a:p>
            <a:pPr algn="l"/>
            <a:r>
              <a:rPr lang="en-US" dirty="0" smtClean="0">
                <a:latin typeface="Arial"/>
                <a:cs typeface="Arial"/>
              </a:rPr>
              <a:t>●</a:t>
            </a:r>
            <a:r>
              <a:rPr lang="en-US" dirty="0" smtClean="0"/>
              <a:t>Diseases generally have been thought of as a spectrum of primarily inherited conditions afflicting roughly 1 in every 2,000–5,000 people.</a:t>
            </a:r>
          </a:p>
          <a:p>
            <a:pPr algn="l"/>
            <a:r>
              <a:rPr lang="en-US" dirty="0" smtClean="0"/>
              <a:t> </a:t>
            </a:r>
            <a:r>
              <a:rPr lang="en-US" dirty="0" smtClean="0">
                <a:latin typeface="Arial"/>
                <a:cs typeface="Arial"/>
              </a:rPr>
              <a:t>●</a:t>
            </a:r>
            <a:r>
              <a:rPr lang="en-US" dirty="0" smtClean="0"/>
              <a:t>About 1 in 200 people in the general population are thought to carry potentially pathogenic mitochondrial DNA mutations.</a:t>
            </a:r>
            <a:endParaRPr lang="ar-IQ" dirty="0"/>
          </a:p>
        </p:txBody>
      </p:sp>
      <p:sp>
        <p:nvSpPr>
          <p:cNvPr id="2" name="عنوان 1"/>
          <p:cNvSpPr>
            <a:spLocks noGrp="1"/>
          </p:cNvSpPr>
          <p:nvPr>
            <p:ph type="title"/>
          </p:nvPr>
        </p:nvSpPr>
        <p:spPr/>
        <p:txBody>
          <a:bodyPr/>
          <a:lstStyle/>
          <a:p>
            <a:endParaRPr lang="ar-IQ"/>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Autofit/>
          </a:bodyPr>
          <a:lstStyle/>
          <a:p>
            <a:r>
              <a:rPr lang="en-US" sz="3200" b="1" dirty="0" smtClean="0"/>
              <a:t>1-Define of different organelles in cell</a:t>
            </a:r>
          </a:p>
          <a:p>
            <a:r>
              <a:rPr lang="en-US" sz="3200" b="1" dirty="0" smtClean="0"/>
              <a:t>2-Strucutre and functions in these organelles</a:t>
            </a:r>
          </a:p>
          <a:p>
            <a:r>
              <a:rPr lang="en-US" sz="3200" b="1" dirty="0" smtClean="0"/>
              <a:t>3- Abnormality organelles functions </a:t>
            </a:r>
            <a:endParaRPr lang="en-US" sz="3200" b="1" dirty="0"/>
          </a:p>
        </p:txBody>
      </p:sp>
      <p:sp>
        <p:nvSpPr>
          <p:cNvPr id="3" name="عنوان 2"/>
          <p:cNvSpPr>
            <a:spLocks noGrp="1"/>
          </p:cNvSpPr>
          <p:nvPr>
            <p:ph type="title"/>
          </p:nvPr>
        </p:nvSpPr>
        <p:spPr/>
        <p:txBody>
          <a:bodyPr/>
          <a:lstStyle/>
          <a:p>
            <a:r>
              <a:rPr lang="en-US" dirty="0" smtClean="0"/>
              <a:t>Learning objective</a:t>
            </a:r>
            <a:endParaRPr lang="en-US" dirty="0"/>
          </a:p>
        </p:txBody>
      </p:sp>
    </p:spTree>
    <p:extLst>
      <p:ext uri="{BB962C8B-B14F-4D97-AF65-F5344CB8AC3E}">
        <p14:creationId xmlns:p14="http://schemas.microsoft.com/office/powerpoint/2010/main" val="181018224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dirty="0"/>
              <a:t/>
            </a:r>
            <a:br>
              <a:rPr lang="ar-IQ" dirty="0"/>
            </a:br>
            <a:r>
              <a:rPr lang="en-US" dirty="0"/>
              <a:t> </a:t>
            </a:r>
            <a:r>
              <a:rPr lang="en-US" b="1" i="1" dirty="0"/>
              <a:t>Golgi Apparatus (complex) </a:t>
            </a:r>
            <a:endParaRPr lang="ar-IQ" dirty="0"/>
          </a:p>
        </p:txBody>
      </p:sp>
      <p:sp>
        <p:nvSpPr>
          <p:cNvPr id="3" name="عنوان فرعي 2"/>
          <p:cNvSpPr>
            <a:spLocks noGrp="1"/>
          </p:cNvSpPr>
          <p:nvPr>
            <p:ph type="subTitle" idx="1"/>
          </p:nvPr>
        </p:nvSpPr>
        <p:spPr/>
        <p:txBody>
          <a:bodyPr>
            <a:normAutofit/>
          </a:bodyPr>
          <a:lstStyle/>
          <a:p>
            <a:endParaRPr lang="ar-IQ" dirty="0"/>
          </a:p>
          <a:p>
            <a:r>
              <a:rPr lang="en-US" dirty="0"/>
              <a:t> </a:t>
            </a:r>
            <a:r>
              <a:rPr lang="en-US" sz="2400" b="1" dirty="0" err="1" smtClean="0"/>
              <a:t>Ass.prof.</a:t>
            </a:r>
            <a:r>
              <a:rPr lang="en-US" sz="2400" b="1" i="1" dirty="0" err="1" smtClean="0"/>
              <a:t>Dr.Emad</a:t>
            </a:r>
            <a:r>
              <a:rPr lang="en-US" sz="2400" b="1" i="1" dirty="0" smtClean="0"/>
              <a:t> </a:t>
            </a:r>
            <a:r>
              <a:rPr lang="en-US" sz="2400" b="1" i="1" dirty="0" err="1" smtClean="0"/>
              <a:t>Kudhair</a:t>
            </a:r>
            <a:r>
              <a:rPr lang="en-US" sz="2400" b="1" i="1" dirty="0" smtClean="0"/>
              <a:t> Abbas</a:t>
            </a:r>
          </a:p>
          <a:p>
            <a:r>
              <a:rPr lang="en-US" sz="2400" b="1" dirty="0" smtClean="0"/>
              <a:t>PhD Molecular </a:t>
            </a:r>
            <a:r>
              <a:rPr lang="en-US" sz="2400" b="1" dirty="0"/>
              <a:t>cytology</a:t>
            </a:r>
          </a:p>
          <a:p>
            <a:endParaRPr lang="ar-IQ" dirty="0"/>
          </a:p>
        </p:txBody>
      </p:sp>
    </p:spTree>
    <p:extLst>
      <p:ext uri="{BB962C8B-B14F-4D97-AF65-F5344CB8AC3E}">
        <p14:creationId xmlns:p14="http://schemas.microsoft.com/office/powerpoint/2010/main" val="156809192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endParaRPr lang="ar-IQ" dirty="0"/>
          </a:p>
          <a:p>
            <a:pPr algn="l"/>
            <a:r>
              <a:rPr lang="en-US" dirty="0"/>
              <a:t> </a:t>
            </a:r>
            <a:r>
              <a:rPr lang="en-US" b="1" i="1" dirty="0" smtClean="0"/>
              <a:t>Definition</a:t>
            </a:r>
            <a:endParaRPr lang="en-US" b="1" i="1" dirty="0"/>
          </a:p>
          <a:p>
            <a:pPr algn="just"/>
            <a:r>
              <a:rPr lang="en-US" dirty="0"/>
              <a:t>The name comes from Italian anatomist </a:t>
            </a:r>
            <a:r>
              <a:rPr lang="en-US" b="1" i="1" dirty="0" err="1"/>
              <a:t>Camillo</a:t>
            </a:r>
            <a:r>
              <a:rPr lang="en-US" b="1" i="1" dirty="0"/>
              <a:t> Golgi,</a:t>
            </a:r>
            <a:r>
              <a:rPr lang="en-US" i="1" dirty="0"/>
              <a:t> who identified it in </a:t>
            </a:r>
            <a:r>
              <a:rPr lang="en-US" b="1" i="1" dirty="0"/>
              <a:t>1898</a:t>
            </a:r>
            <a:r>
              <a:rPr lang="en-US" i="1" dirty="0"/>
              <a:t>. The highly dynamic Golgi apparatus completes </a:t>
            </a:r>
            <a:r>
              <a:rPr lang="en-US" i="1" dirty="0" smtClean="0"/>
              <a:t>post translational </a:t>
            </a:r>
            <a:r>
              <a:rPr lang="en-US" i="1" dirty="0"/>
              <a:t>modifications and then packages and addresses proteins synthesized in the RER. Golgi complex is composed of smooth membranous </a:t>
            </a:r>
            <a:r>
              <a:rPr lang="en-US" i="1" dirty="0" err="1"/>
              <a:t>saccules</a:t>
            </a:r>
            <a:r>
              <a:rPr lang="en-US" i="1" dirty="0"/>
              <a:t> in which these functions occur. </a:t>
            </a:r>
            <a:r>
              <a:rPr lang="en-US" i="1" dirty="0" smtClean="0"/>
              <a:t>                                                                              </a:t>
            </a:r>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236847747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a:bodyPr>
          <a:lstStyle/>
          <a:p>
            <a:pPr algn="l"/>
            <a:r>
              <a:rPr lang="en-US" dirty="0" smtClean="0"/>
              <a:t> </a:t>
            </a:r>
            <a:r>
              <a:rPr lang="en-US" dirty="0" smtClean="0">
                <a:latin typeface="Arial"/>
                <a:cs typeface="Arial"/>
              </a:rPr>
              <a:t>●</a:t>
            </a:r>
            <a:r>
              <a:rPr lang="en-US" dirty="0" smtClean="0"/>
              <a:t>Golgi </a:t>
            </a:r>
            <a:r>
              <a:rPr lang="en-US" dirty="0"/>
              <a:t>apparatus varies in sized and form in different cell types, but usually has similar organization for any one kind of cells. </a:t>
            </a:r>
            <a:endParaRPr lang="en-US" dirty="0" smtClean="0"/>
          </a:p>
          <a:p>
            <a:pPr algn="l"/>
            <a:r>
              <a:rPr lang="en-US" dirty="0">
                <a:latin typeface="Arial"/>
                <a:cs typeface="Arial"/>
              </a:rPr>
              <a:t>●</a:t>
            </a:r>
            <a:r>
              <a:rPr lang="en-US" dirty="0" smtClean="0"/>
              <a:t>It </a:t>
            </a:r>
            <a:r>
              <a:rPr lang="en-US" dirty="0"/>
              <a:t>appears as a coarse network under a light microscope </a:t>
            </a:r>
            <a:r>
              <a:rPr lang="en-US" dirty="0" smtClean="0"/>
              <a:t>.</a:t>
            </a:r>
          </a:p>
          <a:p>
            <a:r>
              <a:rPr lang="en-US" dirty="0" smtClean="0"/>
              <a:t>Under </a:t>
            </a:r>
            <a:r>
              <a:rPr lang="en-US" dirty="0"/>
              <a:t>the </a:t>
            </a:r>
            <a:r>
              <a:rPr lang="en-US" dirty="0" smtClean="0"/>
              <a:t>EM shows </a:t>
            </a:r>
            <a:r>
              <a:rPr lang="en-US" dirty="0"/>
              <a:t>a central stack of </a:t>
            </a:r>
            <a:r>
              <a:rPr lang="en-US" b="1" dirty="0"/>
              <a:t>parallel,</a:t>
            </a:r>
            <a:r>
              <a:rPr lang="en-US" dirty="0"/>
              <a:t> </a:t>
            </a:r>
            <a:r>
              <a:rPr lang="en-US" b="1" dirty="0"/>
              <a:t>flattened</a:t>
            </a:r>
            <a:r>
              <a:rPr lang="en-US" dirty="0"/>
              <a:t>, inter communicating sacs or </a:t>
            </a:r>
            <a:r>
              <a:rPr lang="en-US" b="1" dirty="0"/>
              <a:t>cisternae</a:t>
            </a:r>
            <a:r>
              <a:rPr lang="en-US" dirty="0"/>
              <a:t> and many peripheral tubules and </a:t>
            </a:r>
            <a:r>
              <a:rPr lang="en-US" dirty="0" smtClean="0"/>
              <a:t>vesicles. </a:t>
            </a:r>
            <a:r>
              <a:rPr lang="en-US" dirty="0" smtClean="0">
                <a:latin typeface="Arial"/>
                <a:cs typeface="Arial"/>
              </a:rPr>
              <a:t>●</a:t>
            </a:r>
            <a:r>
              <a:rPr lang="en-US" dirty="0" smtClean="0"/>
              <a:t>The </a:t>
            </a:r>
            <a:r>
              <a:rPr lang="en-US" dirty="0" err="1"/>
              <a:t>cisternae</a:t>
            </a:r>
            <a:r>
              <a:rPr lang="en-US" dirty="0"/>
              <a:t> vary in number from three to seven in most animal cells. </a:t>
            </a:r>
            <a:endParaRPr lang="ar-IQ" dirty="0"/>
          </a:p>
        </p:txBody>
      </p:sp>
      <p:sp>
        <p:nvSpPr>
          <p:cNvPr id="2" name="عنوان 1"/>
          <p:cNvSpPr>
            <a:spLocks noGrp="1"/>
          </p:cNvSpPr>
          <p:nvPr>
            <p:ph type="title"/>
          </p:nvPr>
        </p:nvSpPr>
        <p:spPr/>
        <p:txBody>
          <a:bodyPr>
            <a:normAutofit fontScale="90000"/>
          </a:bodyPr>
          <a:lstStyle/>
          <a:p>
            <a:r>
              <a:rPr lang="ar-IQ" dirty="0"/>
              <a:t/>
            </a:r>
            <a:br>
              <a:rPr lang="ar-IQ" dirty="0"/>
            </a:br>
            <a:r>
              <a:rPr lang="en-US" dirty="0"/>
              <a:t> </a:t>
            </a:r>
            <a:r>
              <a:rPr lang="en-US" b="1" i="1" dirty="0"/>
              <a:t>The characteristics feature </a:t>
            </a:r>
            <a:endParaRPr lang="ar-IQ" dirty="0"/>
          </a:p>
        </p:txBody>
      </p:sp>
    </p:spTree>
    <p:extLst>
      <p:ext uri="{BB962C8B-B14F-4D97-AF65-F5344CB8AC3E}">
        <p14:creationId xmlns:p14="http://schemas.microsoft.com/office/powerpoint/2010/main" val="28399351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a:r>
              <a:rPr lang="en-US" dirty="0" smtClean="0"/>
              <a:t> </a:t>
            </a:r>
            <a:r>
              <a:rPr lang="en-US" dirty="0" smtClean="0">
                <a:latin typeface="Arial"/>
                <a:cs typeface="Arial"/>
              </a:rPr>
              <a:t>●</a:t>
            </a:r>
            <a:r>
              <a:rPr lang="en-US" dirty="0" smtClean="0"/>
              <a:t>Near the Golgi, the RER can be seen budding off small transport vesicles that shuttle newly synthesized proteins to the Golgi apparatus for further processing. </a:t>
            </a:r>
          </a:p>
          <a:p>
            <a:endParaRPr lang="ar-IQ" dirty="0" smtClean="0"/>
          </a:p>
          <a:p>
            <a:pPr algn="l"/>
            <a:r>
              <a:rPr lang="en-US" dirty="0" smtClean="0"/>
              <a:t> </a:t>
            </a:r>
            <a:r>
              <a:rPr lang="en-US" dirty="0" smtClean="0">
                <a:latin typeface="Arial"/>
                <a:cs typeface="Arial"/>
              </a:rPr>
              <a:t>●</a:t>
            </a:r>
            <a:r>
              <a:rPr lang="en-US" dirty="0" smtClean="0"/>
              <a:t>Proteins, either within the lumen of a coated vesicle or embedded in its membrane, are transported to the Golgi apparatus from ER. </a:t>
            </a:r>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168014995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755576" y="1844824"/>
            <a:ext cx="7848872" cy="4608512"/>
          </a:xfrm>
          <a:prstGeom prst="rect">
            <a:avLst/>
          </a:prstGeom>
          <a:noFill/>
          <a:ln w="9525">
            <a:noFill/>
            <a:miter lim="800000"/>
            <a:headEnd/>
            <a:tailEnd/>
          </a:ln>
        </p:spPr>
      </p:pic>
      <p:sp>
        <p:nvSpPr>
          <p:cNvPr id="2" name="عنوان 1"/>
          <p:cNvSpPr>
            <a:spLocks noGrp="1"/>
          </p:cNvSpPr>
          <p:nvPr>
            <p:ph type="title"/>
          </p:nvPr>
        </p:nvSpPr>
        <p:spPr/>
        <p:txBody>
          <a:bodyPr/>
          <a:lstStyle/>
          <a:p>
            <a:r>
              <a:rPr lang="en-US" b="1" i="1" dirty="0" smtClean="0"/>
              <a:t>The structure </a:t>
            </a:r>
            <a:endParaRPr lang="ar-IQ" dirty="0"/>
          </a:p>
        </p:txBody>
      </p:sp>
    </p:spTree>
    <p:extLst>
      <p:ext uri="{BB962C8B-B14F-4D97-AF65-F5344CB8AC3E}">
        <p14:creationId xmlns:p14="http://schemas.microsoft.com/office/powerpoint/2010/main" val="148046445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766762" y="1556792"/>
            <a:ext cx="7610475" cy="4608511"/>
          </a:xfrm>
          <a:prstGeom prst="rect">
            <a:avLst/>
          </a:prstGeom>
          <a:noFill/>
          <a:ln w="9525">
            <a:noFill/>
            <a:miter lim="800000"/>
            <a:headEnd/>
            <a:tailEnd/>
          </a:ln>
        </p:spPr>
      </p:pic>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1044907194"/>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a:r>
              <a:rPr lang="en-US" dirty="0" smtClean="0"/>
              <a:t>The TEM and </a:t>
            </a:r>
            <a:r>
              <a:rPr lang="en-US" dirty="0" err="1" smtClean="0"/>
              <a:t>cytochemical</a:t>
            </a:r>
            <a:r>
              <a:rPr lang="en-US" dirty="0" smtClean="0"/>
              <a:t> methods have shown that Golgi </a:t>
            </a:r>
            <a:r>
              <a:rPr lang="en-US" dirty="0" err="1" smtClean="0"/>
              <a:t>saccules</a:t>
            </a:r>
            <a:r>
              <a:rPr lang="en-US" dirty="0" smtClean="0"/>
              <a:t> contain different enzymes at different </a:t>
            </a:r>
            <a:r>
              <a:rPr lang="en-US" b="1" dirty="0" err="1" smtClean="0"/>
              <a:t>cis</a:t>
            </a:r>
            <a:r>
              <a:rPr lang="en-US" b="1" dirty="0" smtClean="0"/>
              <a:t>-trans levels and that the Golgi apparatus is important for </a:t>
            </a:r>
            <a:r>
              <a:rPr lang="en-US" b="1" dirty="0" err="1" smtClean="0"/>
              <a:t>glycosylation</a:t>
            </a:r>
            <a:r>
              <a:rPr lang="en-US" b="1" dirty="0" smtClean="0"/>
              <a:t>, </a:t>
            </a:r>
            <a:r>
              <a:rPr lang="en-US" b="1" dirty="0" err="1" smtClean="0"/>
              <a:t>sulfation</a:t>
            </a:r>
            <a:r>
              <a:rPr lang="en-US" b="1" dirty="0" smtClean="0"/>
              <a:t>, </a:t>
            </a:r>
            <a:r>
              <a:rPr lang="en-US" b="1" dirty="0" err="1" smtClean="0"/>
              <a:t>phosphorylation</a:t>
            </a:r>
            <a:r>
              <a:rPr lang="en-US" b="1" dirty="0" smtClean="0"/>
              <a:t>, and limited proteolysis of proteins. </a:t>
            </a:r>
            <a:endParaRPr lang="ar-IQ" b="1" dirty="0" smtClean="0"/>
          </a:p>
          <a:p>
            <a:pPr algn="l"/>
            <a:r>
              <a:rPr lang="en-US" dirty="0" smtClean="0"/>
              <a:t>●The Golgi apparatus initiates packing, concentration, and storage of </a:t>
            </a:r>
            <a:r>
              <a:rPr lang="en-US" dirty="0" err="1" smtClean="0"/>
              <a:t>secretory</a:t>
            </a:r>
            <a:r>
              <a:rPr lang="en-US" dirty="0" smtClean="0"/>
              <a:t> products </a:t>
            </a:r>
            <a:endParaRPr lang="ar-IQ" dirty="0"/>
          </a:p>
        </p:txBody>
      </p:sp>
      <p:sp>
        <p:nvSpPr>
          <p:cNvPr id="2" name="عنوان 1"/>
          <p:cNvSpPr>
            <a:spLocks noGrp="1"/>
          </p:cNvSpPr>
          <p:nvPr>
            <p:ph type="title"/>
          </p:nvPr>
        </p:nvSpPr>
        <p:spPr/>
        <p:txBody>
          <a:bodyPr/>
          <a:lstStyle/>
          <a:p>
            <a:r>
              <a:rPr lang="en-US" b="1" i="1" dirty="0" smtClean="0"/>
              <a:t>The functions </a:t>
            </a:r>
            <a:endParaRPr lang="ar-IQ" dirty="0"/>
          </a:p>
        </p:txBody>
      </p:sp>
    </p:spTree>
    <p:extLst>
      <p:ext uri="{BB962C8B-B14F-4D97-AF65-F5344CB8AC3E}">
        <p14:creationId xmlns:p14="http://schemas.microsoft.com/office/powerpoint/2010/main" val="234903439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a:r>
              <a:rPr lang="en-US" dirty="0" smtClean="0"/>
              <a:t>Golgi apparatus have roles in Manufactures certain macromolecules, like pectin and </a:t>
            </a:r>
            <a:r>
              <a:rPr lang="en-US" dirty="0" err="1" smtClean="0"/>
              <a:t>sialic</a:t>
            </a:r>
            <a:r>
              <a:rPr lang="en-US" dirty="0" smtClean="0"/>
              <a:t> acid and certain poly </a:t>
            </a:r>
            <a:r>
              <a:rPr lang="en-US" dirty="0" err="1" smtClean="0"/>
              <a:t>saccharides</a:t>
            </a:r>
            <a:r>
              <a:rPr lang="en-US" dirty="0" smtClean="0"/>
              <a:t>. </a:t>
            </a:r>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288035390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36912"/>
            <a:ext cx="8229600" cy="3489251"/>
          </a:xfrm>
        </p:spPr>
        <p:txBody>
          <a:bodyPr>
            <a:normAutofit/>
          </a:bodyPr>
          <a:lstStyle/>
          <a:p>
            <a:pPr algn="l"/>
            <a:r>
              <a:rPr lang="en-US" dirty="0" smtClean="0">
                <a:latin typeface="Arial"/>
                <a:cs typeface="Arial"/>
              </a:rPr>
              <a:t>●</a:t>
            </a:r>
            <a:r>
              <a:rPr lang="en-US" dirty="0" smtClean="0"/>
              <a:t>These vesicles are surrounded by a membrane and contain a concentrated form of the </a:t>
            </a:r>
            <a:r>
              <a:rPr lang="en-US" dirty="0" err="1" smtClean="0"/>
              <a:t>secretory</a:t>
            </a:r>
            <a:r>
              <a:rPr lang="en-US" dirty="0" smtClean="0"/>
              <a:t> product. </a:t>
            </a:r>
          </a:p>
          <a:p>
            <a:pPr algn="l"/>
            <a:r>
              <a:rPr lang="en-US" dirty="0" smtClean="0">
                <a:latin typeface="Arial"/>
                <a:cs typeface="Arial"/>
              </a:rPr>
              <a:t>●</a:t>
            </a:r>
            <a:r>
              <a:rPr lang="en-US" dirty="0" smtClean="0"/>
              <a:t>The contents of some </a:t>
            </a:r>
            <a:r>
              <a:rPr lang="en-US" dirty="0" err="1" smtClean="0"/>
              <a:t>secretory</a:t>
            </a:r>
            <a:r>
              <a:rPr lang="en-US" dirty="0" smtClean="0"/>
              <a:t> vesicles may be up to 200 times more concentrated than those in the </a:t>
            </a:r>
            <a:r>
              <a:rPr lang="en-US" dirty="0" err="1" smtClean="0"/>
              <a:t>cisternae</a:t>
            </a:r>
            <a:r>
              <a:rPr lang="en-US" dirty="0" smtClean="0"/>
              <a:t> of the RER. </a:t>
            </a:r>
            <a:r>
              <a:rPr lang="en-US" dirty="0" err="1" smtClean="0"/>
              <a:t>Secretory</a:t>
            </a:r>
            <a:r>
              <a:rPr lang="en-US" dirty="0" smtClean="0"/>
              <a:t> vesicles with dense contents of digestive enzymes are referred to as </a:t>
            </a:r>
            <a:r>
              <a:rPr lang="en-US" b="1" dirty="0" err="1" smtClean="0"/>
              <a:t>zymogen</a:t>
            </a:r>
            <a:r>
              <a:rPr lang="en-US" b="1" dirty="0" smtClean="0"/>
              <a:t> granules </a:t>
            </a:r>
            <a:endParaRPr lang="ar-IQ" dirty="0"/>
          </a:p>
        </p:txBody>
      </p:sp>
      <p:sp>
        <p:nvSpPr>
          <p:cNvPr id="2" name="عنوان 1"/>
          <p:cNvSpPr>
            <a:spLocks noGrp="1"/>
          </p:cNvSpPr>
          <p:nvPr>
            <p:ph type="title"/>
          </p:nvPr>
        </p:nvSpPr>
        <p:spPr>
          <a:xfrm>
            <a:off x="467544" y="764704"/>
            <a:ext cx="8229600" cy="1600200"/>
          </a:xfrm>
        </p:spPr>
        <p:txBody>
          <a:bodyPr>
            <a:normAutofit/>
          </a:bodyPr>
          <a:lstStyle/>
          <a:p>
            <a:r>
              <a:rPr lang="en-US" b="1" i="1" dirty="0" err="1" smtClean="0"/>
              <a:t>Secretory</a:t>
            </a:r>
            <a:r>
              <a:rPr lang="en-US" b="1" i="1" dirty="0" smtClean="0"/>
              <a:t> Vesicles or Granules  </a:t>
            </a:r>
            <a:r>
              <a:rPr lang="ar-IQ" dirty="0" smtClean="0"/>
              <a:t/>
            </a:r>
            <a:br>
              <a:rPr lang="ar-IQ" dirty="0" smtClean="0"/>
            </a:br>
            <a:endParaRPr lang="ar-IQ" dirty="0"/>
          </a:p>
        </p:txBody>
      </p:sp>
    </p:spTree>
    <p:extLst>
      <p:ext uri="{BB962C8B-B14F-4D97-AF65-F5344CB8AC3E}">
        <p14:creationId xmlns:p14="http://schemas.microsoft.com/office/powerpoint/2010/main" val="396909194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dirty="0"/>
          </a:p>
        </p:txBody>
      </p:sp>
      <p:sp>
        <p:nvSpPr>
          <p:cNvPr id="3" name="عنوان فرعي 2"/>
          <p:cNvSpPr>
            <a:spLocks noGrp="1"/>
          </p:cNvSpPr>
          <p:nvPr>
            <p:ph type="subTitle" idx="1"/>
          </p:nvPr>
        </p:nvSpPr>
        <p:spPr/>
        <p:txBody>
          <a:bodyPr/>
          <a:lstStyle/>
          <a:p>
            <a:pPr lvl="0">
              <a:buClr>
                <a:srgbClr val="31B6FD"/>
              </a:buClr>
            </a:pPr>
            <a:r>
              <a:rPr lang="en-US" sz="2400" b="1" dirty="0" err="1"/>
              <a:t>Ass.prof.</a:t>
            </a:r>
            <a:r>
              <a:rPr lang="en-US" sz="2400" b="1" i="1" dirty="0" err="1"/>
              <a:t>Dr.Emad</a:t>
            </a:r>
            <a:r>
              <a:rPr lang="en-US" sz="2400" b="1" i="1" dirty="0"/>
              <a:t> </a:t>
            </a:r>
            <a:r>
              <a:rPr lang="en-US" sz="2400" b="1" i="1" dirty="0" err="1"/>
              <a:t>Kudhair</a:t>
            </a:r>
            <a:r>
              <a:rPr lang="en-US" sz="2400" b="1" i="1" dirty="0"/>
              <a:t> Abbas</a:t>
            </a:r>
          </a:p>
          <a:p>
            <a:pPr lvl="0">
              <a:buClr>
                <a:srgbClr val="31B6FD"/>
              </a:buClr>
            </a:pPr>
            <a:r>
              <a:rPr lang="en-US" sz="2400" b="1" dirty="0"/>
              <a:t>PhD Molecular cytology</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844824"/>
            <a:ext cx="327977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388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bodyPr>
          <a:lstStyle/>
          <a:p>
            <a:pPr>
              <a:lnSpc>
                <a:spcPct val="115000"/>
              </a:lnSpc>
            </a:pPr>
            <a:r>
              <a:rPr lang="en-US" dirty="0">
                <a:latin typeface="Times New Roman" panose="02020603050405020304" pitchFamily="18" charset="0"/>
                <a:ea typeface="Calibri" panose="020F0502020204030204" pitchFamily="34" charset="0"/>
                <a:cs typeface="Arial" panose="020B0604020202020204" pitchFamily="34" charset="0"/>
              </a:rPr>
              <a:t>4 years old boy presents with recurrent attacks of </a:t>
            </a:r>
            <a:r>
              <a:rPr lang="en-US" dirty="0" err="1">
                <a:latin typeface="Times New Roman" panose="02020603050405020304" pitchFamily="18" charset="0"/>
                <a:ea typeface="Calibri" panose="020F0502020204030204" pitchFamily="34" charset="0"/>
                <a:cs typeface="Arial" panose="020B0604020202020204" pitchFamily="34" charset="0"/>
              </a:rPr>
              <a:t>breif</a:t>
            </a:r>
            <a:r>
              <a:rPr lang="en-US" dirty="0">
                <a:latin typeface="Times New Roman" panose="02020603050405020304" pitchFamily="18" charset="0"/>
                <a:ea typeface="Calibri" panose="020F0502020204030204" pitchFamily="34" charset="0"/>
                <a:cs typeface="Arial" panose="020B0604020202020204" pitchFamily="34" charset="0"/>
              </a:rPr>
              <a:t>  jerky movement of </a:t>
            </a:r>
            <a:r>
              <a:rPr lang="en-US" dirty="0" smtClean="0">
                <a:latin typeface="Times New Roman" panose="02020603050405020304" pitchFamily="18" charset="0"/>
                <a:ea typeface="Calibri" panose="020F0502020204030204" pitchFamily="34" charset="0"/>
                <a:cs typeface="Arial" panose="020B0604020202020204" pitchFamily="34" charset="0"/>
              </a:rPr>
              <a:t>both upper </a:t>
            </a:r>
            <a:r>
              <a:rPr lang="en-US" dirty="0">
                <a:latin typeface="Times New Roman" panose="02020603050405020304" pitchFamily="18" charset="0"/>
                <a:ea typeface="Calibri" panose="020F0502020204030204" pitchFamily="34" charset="0"/>
                <a:cs typeface="Arial" panose="020B0604020202020204" pitchFamily="34" charset="0"/>
              </a:rPr>
              <a:t>and lower extremities , with unsteady gait. His oldest sister have MERRF </a:t>
            </a:r>
            <a:endParaRPr lang="en-US"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syndrome</a:t>
            </a:r>
            <a:r>
              <a:rPr lang="en-US" dirty="0">
                <a:latin typeface="Times New Roman" panose="02020603050405020304" pitchFamily="18" charset="0"/>
                <a:ea typeface="Calibri" panose="020F0502020204030204" pitchFamily="34" charset="0"/>
                <a:cs typeface="Arial" panose="020B0604020202020204" pitchFamily="34" charset="0"/>
              </a:rPr>
              <a:t>( rare mitochondrial inherited disease affects brain and muscles due to </a:t>
            </a:r>
            <a:r>
              <a:rPr lang="en-US" dirty="0" smtClean="0">
                <a:latin typeface="Times New Roman" panose="02020603050405020304" pitchFamily="18" charset="0"/>
                <a:ea typeface="Calibri" panose="020F0502020204030204" pitchFamily="34" charset="0"/>
                <a:cs typeface="Arial" panose="020B0604020202020204" pitchFamily="34" charset="0"/>
              </a:rPr>
              <a:t>impaired </a:t>
            </a:r>
            <a:r>
              <a:rPr lang="en-US" dirty="0">
                <a:latin typeface="Times New Roman" panose="02020603050405020304" pitchFamily="18" charset="0"/>
                <a:ea typeface="Calibri" panose="020F0502020204030204" pitchFamily="34" charset="0"/>
                <a:cs typeface="Arial" panose="020B0604020202020204" pitchFamily="34" charset="0"/>
              </a:rPr>
              <a:t>mitochondrial functions ), what is the mitochondria.  </a:t>
            </a:r>
            <a:endParaRPr lang="en-US" sz="1800" dirty="0">
              <a:latin typeface="Calibri" panose="020F0502020204030204" pitchFamily="34" charset="0"/>
              <a:ea typeface="Calibri" panose="020F0502020204030204" pitchFamily="34" charset="0"/>
              <a:cs typeface="Arial" panose="020B0604020202020204" pitchFamily="34" charset="0"/>
            </a:endParaRPr>
          </a:p>
          <a:p>
            <a:endParaRPr lang="ar-IQ" dirty="0"/>
          </a:p>
        </p:txBody>
      </p:sp>
      <p:sp>
        <p:nvSpPr>
          <p:cNvPr id="3" name="عنوان 2"/>
          <p:cNvSpPr>
            <a:spLocks noGrp="1"/>
          </p:cNvSpPr>
          <p:nvPr>
            <p:ph type="title"/>
          </p:nvPr>
        </p:nvSpPr>
        <p:spPr/>
        <p:txBody>
          <a:bodyPr/>
          <a:lstStyle/>
          <a:p>
            <a:r>
              <a:rPr lang="en-US" dirty="0" smtClean="0"/>
              <a:t>Case Study</a:t>
            </a:r>
            <a:endParaRPr lang="ar-IQ" dirty="0"/>
          </a:p>
        </p:txBody>
      </p:sp>
    </p:spTree>
    <p:extLst>
      <p:ext uri="{BB962C8B-B14F-4D97-AF65-F5344CB8AC3E}">
        <p14:creationId xmlns:p14="http://schemas.microsoft.com/office/powerpoint/2010/main" val="329224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72067" y="1844824"/>
            <a:ext cx="7408333" cy="4281339"/>
          </a:xfrm>
        </p:spPr>
        <p:txBody>
          <a:bodyPr>
            <a:normAutofit/>
          </a:bodyPr>
          <a:lstStyle/>
          <a:p>
            <a:pPr algn="l"/>
            <a:r>
              <a:rPr lang="en-US" sz="2800" b="1" dirty="0"/>
              <a:t>Lysosomes</a:t>
            </a:r>
            <a:r>
              <a:rPr lang="en-US" dirty="0"/>
              <a:t> are simple one membrane bound sacs filled with about 40 different hydrolytic digestive enzymes and are particularly abundant in cells with great phagocytic activity (e.g., macrophages, neutrophils). </a:t>
            </a:r>
            <a:endParaRPr lang="ar-IQ" dirty="0" smtClean="0"/>
          </a:p>
          <a:p>
            <a:pPr algn="l"/>
            <a:r>
              <a:rPr lang="en-US" dirty="0" smtClean="0"/>
              <a:t>Although </a:t>
            </a:r>
            <a:r>
              <a:rPr lang="en-US" dirty="0"/>
              <a:t>the nature and activity of lysosomal enzymes vary depending on the cell type, the most common are acid </a:t>
            </a:r>
            <a:r>
              <a:rPr lang="en-US" dirty="0" err="1"/>
              <a:t>hydrolyases</a:t>
            </a:r>
            <a:r>
              <a:rPr lang="en-US" dirty="0"/>
              <a:t> such as </a:t>
            </a:r>
            <a:r>
              <a:rPr lang="en-US" b="1" dirty="0"/>
              <a:t>proteases</a:t>
            </a:r>
            <a:r>
              <a:rPr lang="en-US" dirty="0"/>
              <a:t>, </a:t>
            </a:r>
            <a:r>
              <a:rPr lang="en-US" b="1" dirty="0"/>
              <a:t>nucleases</a:t>
            </a:r>
            <a:r>
              <a:rPr lang="en-US" dirty="0"/>
              <a:t>, </a:t>
            </a:r>
            <a:r>
              <a:rPr lang="en-US" b="1" dirty="0"/>
              <a:t>phosphatases</a:t>
            </a:r>
            <a:r>
              <a:rPr lang="en-US" dirty="0"/>
              <a:t>, </a:t>
            </a:r>
            <a:r>
              <a:rPr lang="en-US" b="1" dirty="0"/>
              <a:t>phospholipases</a:t>
            </a:r>
            <a:r>
              <a:rPr lang="en-US" dirty="0"/>
              <a:t>, </a:t>
            </a:r>
            <a:r>
              <a:rPr lang="en-US" b="1" dirty="0"/>
              <a:t>sulfatases</a:t>
            </a:r>
            <a:r>
              <a:rPr lang="en-US" dirty="0"/>
              <a:t> and </a:t>
            </a:r>
            <a:r>
              <a:rPr lang="en-US" b="1" dirty="0"/>
              <a:t>ß- </a:t>
            </a:r>
            <a:r>
              <a:rPr lang="en-US" b="1" dirty="0" err="1"/>
              <a:t>glucuronidase</a:t>
            </a:r>
            <a:r>
              <a:rPr lang="en-US" dirty="0"/>
              <a:t>. </a:t>
            </a:r>
            <a:endParaRPr lang="ar-IQ" dirty="0"/>
          </a:p>
        </p:txBody>
      </p:sp>
      <p:sp>
        <p:nvSpPr>
          <p:cNvPr id="2" name="عنوان 1"/>
          <p:cNvSpPr>
            <a:spLocks noGrp="1"/>
          </p:cNvSpPr>
          <p:nvPr>
            <p:ph type="title"/>
          </p:nvPr>
        </p:nvSpPr>
        <p:spPr/>
        <p:txBody>
          <a:bodyPr/>
          <a:lstStyle/>
          <a:p>
            <a:r>
              <a:rPr lang="en-US" dirty="0"/>
              <a:t>Lysosomes</a:t>
            </a:r>
            <a:endParaRPr lang="ar-IQ" dirty="0"/>
          </a:p>
        </p:txBody>
      </p:sp>
    </p:spTree>
    <p:extLst>
      <p:ext uri="{BB962C8B-B14F-4D97-AF65-F5344CB8AC3E}">
        <p14:creationId xmlns:p14="http://schemas.microsoft.com/office/powerpoint/2010/main" val="323251231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79512" y="2852936"/>
            <a:ext cx="4536504" cy="3600400"/>
          </a:xfrm>
        </p:spPr>
        <p:txBody>
          <a:bodyPr>
            <a:noAutofit/>
          </a:bodyPr>
          <a:lstStyle/>
          <a:p>
            <a:pPr algn="l"/>
            <a:r>
              <a:rPr lang="en-US" sz="2000" b="1" dirty="0"/>
              <a:t>Lysosome bounded by a single lipoprotein membrane</a:t>
            </a:r>
            <a:r>
              <a:rPr lang="en-US" b="1" dirty="0"/>
              <a:t>. </a:t>
            </a:r>
          </a:p>
          <a:p>
            <a:pPr algn="l"/>
            <a:r>
              <a:rPr lang="en-US" b="1" dirty="0"/>
              <a:t>They are globular having a diameter of 0.2 to 0.8 microns. </a:t>
            </a:r>
          </a:p>
          <a:p>
            <a:pPr algn="l"/>
            <a:r>
              <a:rPr lang="en-US" b="1" dirty="0"/>
              <a:t>The lipoprotein membrane insulates the enzymes from the rest of the cell (protected) </a:t>
            </a:r>
            <a:endParaRPr lang="en-US" b="1" dirty="0" smtClean="0"/>
          </a:p>
          <a:p>
            <a:pPr algn="l"/>
            <a:r>
              <a:rPr lang="en-US" b="1" dirty="0" smtClean="0"/>
              <a:t>optimal </a:t>
            </a:r>
            <a:r>
              <a:rPr lang="en-US" b="1" dirty="0"/>
              <a:t>activity at an acidic pH (~5). </a:t>
            </a:r>
          </a:p>
          <a:p>
            <a:pPr algn="l"/>
            <a:endParaRPr lang="en-US" b="1" dirty="0"/>
          </a:p>
        </p:txBody>
      </p:sp>
      <p:sp>
        <p:nvSpPr>
          <p:cNvPr id="2" name="عنوان 1"/>
          <p:cNvSpPr>
            <a:spLocks noGrp="1"/>
          </p:cNvSpPr>
          <p:nvPr>
            <p:ph type="title"/>
          </p:nvPr>
        </p:nvSpPr>
        <p:spPr>
          <a:xfrm>
            <a:off x="611560" y="1484784"/>
            <a:ext cx="5328592" cy="1080120"/>
          </a:xfrm>
        </p:spPr>
        <p:txBody>
          <a:bodyPr/>
          <a:lstStyle/>
          <a:p>
            <a:r>
              <a:rPr lang="en-US" dirty="0"/>
              <a:t>The characteristics feature </a:t>
            </a:r>
          </a:p>
        </p:txBody>
      </p:sp>
      <p:pic>
        <p:nvPicPr>
          <p:cNvPr id="5" name="عنصر نائب للمحتوى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76056" y="2564904"/>
            <a:ext cx="3905250" cy="3672408"/>
          </a:xfrm>
        </p:spPr>
      </p:pic>
    </p:spTree>
    <p:extLst>
      <p:ext uri="{BB962C8B-B14F-4D97-AF65-F5344CB8AC3E}">
        <p14:creationId xmlns:p14="http://schemas.microsoft.com/office/powerpoint/2010/main" val="201783854"/>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600200"/>
            <a:ext cx="8229600" cy="4853136"/>
          </a:xfrm>
        </p:spPr>
        <p:txBody>
          <a:bodyPr>
            <a:normAutofit/>
          </a:bodyPr>
          <a:lstStyle/>
          <a:p>
            <a:pPr algn="l"/>
            <a:r>
              <a:rPr lang="en-US" sz="2800" dirty="0"/>
              <a:t>Lysosomal enzymes can hydrolyze proteins, fats, polysaccharides, and nucleic acids. </a:t>
            </a:r>
            <a:endParaRPr lang="en-US" sz="2800" dirty="0" smtClean="0"/>
          </a:p>
          <a:p>
            <a:pPr algn="l"/>
            <a:endParaRPr lang="en-US" sz="2800" dirty="0"/>
          </a:p>
          <a:p>
            <a:pPr algn="l"/>
            <a:r>
              <a:rPr lang="en-US" sz="2800" dirty="0" smtClean="0"/>
              <a:t>These </a:t>
            </a:r>
            <a:r>
              <a:rPr lang="en-US" sz="2800" dirty="0"/>
              <a:t>enzymes are synthesized by the Rough Endoplasmic Reticulum (RER) and then sorted into secretory vesicles (lysosomes) in the Golgi apparatus. </a:t>
            </a:r>
            <a:endParaRPr lang="ar-IQ" sz="2800" dirty="0"/>
          </a:p>
        </p:txBody>
      </p:sp>
      <p:sp>
        <p:nvSpPr>
          <p:cNvPr id="2" name="عنوان 1"/>
          <p:cNvSpPr>
            <a:spLocks noGrp="1"/>
          </p:cNvSpPr>
          <p:nvPr>
            <p:ph type="title"/>
          </p:nvPr>
        </p:nvSpPr>
        <p:spPr/>
        <p:txBody>
          <a:bodyPr/>
          <a:lstStyle/>
          <a:p>
            <a:r>
              <a:rPr lang="en-US" dirty="0"/>
              <a:t>The functions </a:t>
            </a:r>
            <a:endParaRPr lang="ar-IQ" dirty="0"/>
          </a:p>
        </p:txBody>
      </p:sp>
    </p:spTree>
    <p:extLst>
      <p:ext uri="{BB962C8B-B14F-4D97-AF65-F5344CB8AC3E}">
        <p14:creationId xmlns:p14="http://schemas.microsoft.com/office/powerpoint/2010/main" val="31034558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2060848"/>
            <a:ext cx="8280919" cy="4464496"/>
          </a:xfrm>
        </p:spPr>
        <p:txBody>
          <a:bodyPr>
            <a:normAutofit/>
          </a:bodyPr>
          <a:lstStyle/>
          <a:p>
            <a:pPr algn="l"/>
            <a:r>
              <a:rPr lang="en-US" sz="2800" dirty="0"/>
              <a:t>The morphological heterogeneity of lysosomes is attributable in part to the </a:t>
            </a:r>
            <a:r>
              <a:rPr lang="en-US" sz="2800" dirty="0" smtClean="0"/>
              <a:t>various </a:t>
            </a:r>
            <a:r>
              <a:rPr lang="en-US" sz="2800" dirty="0"/>
              <a:t>stages in a dynamic process of intracellular digestion. </a:t>
            </a:r>
            <a:endParaRPr lang="en-US" sz="2800" dirty="0" smtClean="0"/>
          </a:p>
          <a:p>
            <a:pPr algn="l"/>
            <a:r>
              <a:rPr lang="en-US" sz="2800" dirty="0" smtClean="0"/>
              <a:t>Small </a:t>
            </a:r>
            <a:r>
              <a:rPr lang="en-US" sz="2800" dirty="0"/>
              <a:t>granules with relatively homogeneous content are called </a:t>
            </a:r>
            <a:r>
              <a:rPr lang="en-US" sz="3200" b="1" dirty="0"/>
              <a:t>primary lysosomes,</a:t>
            </a:r>
            <a:r>
              <a:rPr lang="en-US" sz="2800" dirty="0"/>
              <a:t> an inactive storage form or ready reserve of hydrolytic enzymes not yet involved in digestive events. </a:t>
            </a:r>
            <a:endParaRPr lang="ar-IQ" sz="2800" dirty="0"/>
          </a:p>
        </p:txBody>
      </p:sp>
      <p:sp>
        <p:nvSpPr>
          <p:cNvPr id="2" name="عنوان 1"/>
          <p:cNvSpPr>
            <a:spLocks noGrp="1"/>
          </p:cNvSpPr>
          <p:nvPr>
            <p:ph type="title"/>
          </p:nvPr>
        </p:nvSpPr>
        <p:spPr/>
        <p:txBody>
          <a:bodyPr/>
          <a:lstStyle/>
          <a:p>
            <a:r>
              <a:rPr lang="en-US" dirty="0" smtClean="0"/>
              <a:t>The Morphology</a:t>
            </a:r>
            <a:endParaRPr lang="ar-IQ" dirty="0"/>
          </a:p>
        </p:txBody>
      </p:sp>
    </p:spTree>
    <p:extLst>
      <p:ext uri="{BB962C8B-B14F-4D97-AF65-F5344CB8AC3E}">
        <p14:creationId xmlns:p14="http://schemas.microsoft.com/office/powerpoint/2010/main" val="246671454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251520" y="2492896"/>
            <a:ext cx="3352800" cy="4032448"/>
          </a:xfrm>
        </p:spPr>
        <p:txBody>
          <a:bodyPr>
            <a:noAutofit/>
          </a:bodyPr>
          <a:lstStyle/>
          <a:p>
            <a:pPr algn="l"/>
            <a:r>
              <a:rPr lang="en-US" sz="2000" b="1" dirty="0"/>
              <a:t>Somewhat larger bodies with a heterogeneous content that may include recognizable residues of ingested material </a:t>
            </a:r>
            <a:r>
              <a:rPr lang="en-US" sz="2400" b="1" dirty="0"/>
              <a:t>are</a:t>
            </a:r>
            <a:r>
              <a:rPr lang="en-US" sz="2000" b="1" dirty="0"/>
              <a:t> </a:t>
            </a:r>
            <a:r>
              <a:rPr lang="en-US" sz="2000" b="1" dirty="0" err="1"/>
              <a:t>heterophagic</a:t>
            </a:r>
            <a:r>
              <a:rPr lang="en-US" sz="2000" b="1" dirty="0"/>
              <a:t> vacuoles (</a:t>
            </a:r>
            <a:r>
              <a:rPr lang="en-US" sz="2000" b="1" dirty="0" err="1"/>
              <a:t>heterophagolysosomes</a:t>
            </a:r>
            <a:r>
              <a:rPr lang="en-US" sz="2000" b="1" dirty="0"/>
              <a:t>, or secondary lysosomes) formed by fusion of primary lysosomes with endocytosis vacuoles</a:t>
            </a:r>
          </a:p>
        </p:txBody>
      </p:sp>
      <p:sp>
        <p:nvSpPr>
          <p:cNvPr id="2" name="عنوان 1"/>
          <p:cNvSpPr>
            <a:spLocks noGrp="1"/>
          </p:cNvSpPr>
          <p:nvPr>
            <p:ph type="title"/>
          </p:nvPr>
        </p:nvSpPr>
        <p:spPr>
          <a:xfrm>
            <a:off x="0" y="692696"/>
            <a:ext cx="3779912" cy="1756784"/>
          </a:xfrm>
        </p:spPr>
        <p:txBody>
          <a:bodyPr/>
          <a:lstStyle/>
          <a:p>
            <a:r>
              <a:rPr lang="en-US" sz="3600" b="1" dirty="0" smtClean="0"/>
              <a:t>Secondary </a:t>
            </a:r>
            <a:r>
              <a:rPr lang="en-US" sz="3600" b="1" dirty="0"/>
              <a:t>lysosomes</a:t>
            </a:r>
          </a:p>
        </p:txBody>
      </p:sp>
      <p:pic>
        <p:nvPicPr>
          <p:cNvPr id="5" name="عنصر نائب للمحتوى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12243" y="620688"/>
            <a:ext cx="5400600" cy="5832648"/>
          </a:xfrm>
        </p:spPr>
      </p:pic>
    </p:spTree>
    <p:extLst>
      <p:ext uri="{BB962C8B-B14F-4D97-AF65-F5344CB8AC3E}">
        <p14:creationId xmlns:p14="http://schemas.microsoft.com/office/powerpoint/2010/main" val="13351033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72067" y="1988840"/>
            <a:ext cx="7408333" cy="4137323"/>
          </a:xfrm>
        </p:spPr>
        <p:txBody>
          <a:bodyPr>
            <a:normAutofit/>
          </a:bodyPr>
          <a:lstStyle/>
          <a:p>
            <a:pPr algn="l"/>
            <a:endParaRPr lang="en-US" dirty="0" smtClean="0"/>
          </a:p>
          <a:p>
            <a:pPr algn="l"/>
            <a:r>
              <a:rPr lang="en-US" sz="2800" dirty="0" smtClean="0"/>
              <a:t>As </a:t>
            </a:r>
            <a:r>
              <a:rPr lang="en-US" sz="2800" dirty="0"/>
              <a:t>digestion of the contents of the </a:t>
            </a:r>
            <a:r>
              <a:rPr lang="en-US" sz="2800" dirty="0" err="1"/>
              <a:t>heterophagic</a:t>
            </a:r>
            <a:r>
              <a:rPr lang="en-US" sz="2800" dirty="0"/>
              <a:t> vacuoles progresses, they are reduced in size and become residual bodies </a:t>
            </a:r>
            <a:r>
              <a:rPr lang="en-US" sz="2800" dirty="0" smtClean="0"/>
              <a:t>mainly </a:t>
            </a:r>
            <a:r>
              <a:rPr lang="en-US" sz="2800" dirty="0"/>
              <a:t>contain indigestible lipid materials so it is called </a:t>
            </a:r>
            <a:r>
              <a:rPr lang="en-US" sz="2800" dirty="0" smtClean="0"/>
              <a:t>(</a:t>
            </a:r>
            <a:r>
              <a:rPr lang="en-US" sz="3200" b="1" dirty="0" smtClean="0"/>
              <a:t>lipofuscin </a:t>
            </a:r>
            <a:r>
              <a:rPr lang="en-US" sz="3200" b="1" dirty="0"/>
              <a:t>pigmented substances</a:t>
            </a:r>
            <a:r>
              <a:rPr lang="en-US" sz="2800" dirty="0"/>
              <a:t>) filled with granules of varying size and density in an amorphous matrix and usually found in old age cells.</a:t>
            </a:r>
          </a:p>
          <a:p>
            <a:endParaRPr lang="ar-IQ" dirty="0"/>
          </a:p>
        </p:txBody>
      </p:sp>
      <p:sp>
        <p:nvSpPr>
          <p:cNvPr id="2" name="عنوان 1"/>
          <p:cNvSpPr>
            <a:spLocks noGrp="1"/>
          </p:cNvSpPr>
          <p:nvPr>
            <p:ph type="title"/>
          </p:nvPr>
        </p:nvSpPr>
        <p:spPr/>
        <p:txBody>
          <a:bodyPr>
            <a:normAutofit/>
          </a:bodyPr>
          <a:lstStyle/>
          <a:p>
            <a:r>
              <a:rPr lang="en-US" dirty="0" smtClean="0"/>
              <a:t>lipofuscin </a:t>
            </a:r>
            <a:r>
              <a:rPr lang="en-US" dirty="0"/>
              <a:t>pigmented </a:t>
            </a:r>
            <a:r>
              <a:rPr lang="en-US" dirty="0" smtClean="0"/>
              <a:t>substance</a:t>
            </a:r>
            <a:endParaRPr lang="ar-IQ" dirty="0"/>
          </a:p>
        </p:txBody>
      </p:sp>
    </p:spTree>
    <p:extLst>
      <p:ext uri="{BB962C8B-B14F-4D97-AF65-F5344CB8AC3E}">
        <p14:creationId xmlns:p14="http://schemas.microsoft.com/office/powerpoint/2010/main" val="250577170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a:r>
              <a:rPr lang="en-US" dirty="0"/>
              <a:t>The endocytosed material mixes with the hydrolytic enzymes, </a:t>
            </a:r>
            <a:r>
              <a:rPr lang="en-US" dirty="0" smtClean="0"/>
              <a:t>This </a:t>
            </a:r>
            <a:r>
              <a:rPr lang="en-US" dirty="0"/>
              <a:t>composite structure is now termed a secondary or </a:t>
            </a:r>
            <a:r>
              <a:rPr lang="en-US" sz="2800" b="1" dirty="0" err="1"/>
              <a:t>heterolysosome</a:t>
            </a:r>
            <a:r>
              <a:rPr lang="en-US" dirty="0"/>
              <a:t>. </a:t>
            </a:r>
            <a:r>
              <a:rPr lang="en-US" sz="2800" b="1" dirty="0" err="1"/>
              <a:t>Heterolysosomes</a:t>
            </a:r>
            <a:r>
              <a:rPr lang="en-US" sz="2800" b="1" dirty="0"/>
              <a:t> </a:t>
            </a:r>
            <a:r>
              <a:rPr lang="en-US" dirty="0"/>
              <a:t>are generally 0.2-2μm in diameter and present a heterogeneous appearance in the TEM because of the wide variety of materials they may be digesting.</a:t>
            </a:r>
          </a:p>
          <a:p>
            <a:endParaRPr lang="ar-IQ" dirty="0"/>
          </a:p>
        </p:txBody>
      </p:sp>
      <p:sp>
        <p:nvSpPr>
          <p:cNvPr id="2" name="عنوان 1"/>
          <p:cNvSpPr>
            <a:spLocks noGrp="1"/>
          </p:cNvSpPr>
          <p:nvPr>
            <p:ph type="title"/>
          </p:nvPr>
        </p:nvSpPr>
        <p:spPr/>
        <p:txBody>
          <a:bodyPr/>
          <a:lstStyle/>
          <a:p>
            <a:r>
              <a:rPr lang="en-US" dirty="0" err="1"/>
              <a:t>Heterolysosomes</a:t>
            </a:r>
            <a:endParaRPr lang="ar-IQ" dirty="0"/>
          </a:p>
        </p:txBody>
      </p:sp>
    </p:spTree>
    <p:extLst>
      <p:ext uri="{BB962C8B-B14F-4D97-AF65-F5344CB8AC3E}">
        <p14:creationId xmlns:p14="http://schemas.microsoft.com/office/powerpoint/2010/main" val="313016144"/>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27584" y="2674938"/>
            <a:ext cx="7488831" cy="3922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عنوان 1"/>
          <p:cNvSpPr>
            <a:spLocks noGrp="1"/>
          </p:cNvSpPr>
          <p:nvPr>
            <p:ph type="title"/>
          </p:nvPr>
        </p:nvSpPr>
        <p:spPr/>
        <p:txBody>
          <a:bodyPr/>
          <a:lstStyle/>
          <a:p>
            <a:r>
              <a:rPr lang="en-US" dirty="0" smtClean="0"/>
              <a:t>Phagocytosis</a:t>
            </a:r>
            <a:endParaRPr lang="ar-IQ" dirty="0"/>
          </a:p>
        </p:txBody>
      </p:sp>
    </p:spTree>
    <p:extLst>
      <p:ext uri="{BB962C8B-B14F-4D97-AF65-F5344CB8AC3E}">
        <p14:creationId xmlns:p14="http://schemas.microsoft.com/office/powerpoint/2010/main" val="56570914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نص 2"/>
          <p:cNvSpPr>
            <a:spLocks noGrp="1"/>
          </p:cNvSpPr>
          <p:nvPr>
            <p:ph type="body"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683" y="1340768"/>
            <a:ext cx="723582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988" y="2889250"/>
            <a:ext cx="45180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9477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10000"/>
          </a:bodyPr>
          <a:lstStyle/>
          <a:p>
            <a:pPr algn="l"/>
            <a:r>
              <a:rPr lang="en-US" sz="2800" b="1" dirty="0"/>
              <a:t>Peroxisomes </a:t>
            </a:r>
            <a:r>
              <a:rPr lang="en-US" dirty="0"/>
              <a:t>are similar in appearance to lysosomes, but the two have different origins. Lysosomes are generally formed in the Golgi complex, whereas peroxisomes self-replicate</a:t>
            </a:r>
            <a:r>
              <a:rPr lang="en-US" dirty="0" smtClean="0"/>
              <a:t>.</a:t>
            </a:r>
          </a:p>
          <a:p>
            <a:pPr algn="l"/>
            <a:r>
              <a:rPr lang="en-US" sz="3200" b="1" i="1" dirty="0"/>
              <a:t>Definition</a:t>
            </a:r>
          </a:p>
          <a:p>
            <a:pPr algn="l"/>
            <a:r>
              <a:rPr lang="en-US" sz="2800" b="1" dirty="0"/>
              <a:t>Peroxisomes (</a:t>
            </a:r>
            <a:r>
              <a:rPr lang="en-US" sz="2800" b="1" dirty="0" err="1"/>
              <a:t>microbodies</a:t>
            </a:r>
            <a:r>
              <a:rPr lang="en-US" sz="2800" b="1" dirty="0"/>
              <a:t>) </a:t>
            </a:r>
            <a:r>
              <a:rPr lang="en-US" dirty="0"/>
              <a:t>are spherical, simple membrane-bound vesicle with a diameter of 0.5 um. They utilize oxygen but do not produce ATP and do not participate directly in cellular metabolism.</a:t>
            </a:r>
            <a:endParaRPr lang="ar-IQ" dirty="0"/>
          </a:p>
        </p:txBody>
      </p:sp>
      <p:sp>
        <p:nvSpPr>
          <p:cNvPr id="2" name="عنوان 1"/>
          <p:cNvSpPr>
            <a:spLocks noGrp="1"/>
          </p:cNvSpPr>
          <p:nvPr>
            <p:ph type="title"/>
          </p:nvPr>
        </p:nvSpPr>
        <p:spPr/>
        <p:txBody>
          <a:bodyPr/>
          <a:lstStyle/>
          <a:p>
            <a:r>
              <a:rPr lang="en-US" b="1" i="1" dirty="0"/>
              <a:t>Peroxisomes or </a:t>
            </a:r>
            <a:r>
              <a:rPr lang="en-US" b="1" i="1" dirty="0" err="1"/>
              <a:t>microbodies</a:t>
            </a:r>
            <a:endParaRPr lang="ar-IQ" b="1" i="1" dirty="0"/>
          </a:p>
        </p:txBody>
      </p:sp>
    </p:spTree>
    <p:extLst>
      <p:ext uri="{BB962C8B-B14F-4D97-AF65-F5344CB8AC3E}">
        <p14:creationId xmlns:p14="http://schemas.microsoft.com/office/powerpoint/2010/main" val="172472075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ctrTitle"/>
          </p:nvPr>
        </p:nvSpPr>
        <p:spPr>
          <a:xfrm>
            <a:off x="725805" y="654368"/>
            <a:ext cx="7692390" cy="1052989"/>
          </a:xfrm>
        </p:spPr>
        <p:txBody>
          <a:bodyPr lIns="0" tIns="0" rIns="0" bIns="0"/>
          <a:lstStyle/>
          <a:p>
            <a:pPr eaLnBrk="1" hangingPunct="1">
              <a:lnSpc>
                <a:spcPct val="95000"/>
              </a:lnSpc>
            </a:pPr>
            <a:r>
              <a:rPr lang="en-US" sz="5400" b="1" u="sng" dirty="0" smtClean="0">
                <a:solidFill>
                  <a:srgbClr val="000000"/>
                </a:solidFill>
                <a:latin typeface="Arial" pitchFamily="34" charset="0"/>
              </a:rPr>
              <a:t>History</a:t>
            </a:r>
            <a:r>
              <a:rPr lang="en-US" b="1" u="sng" dirty="0" smtClean="0">
                <a:solidFill>
                  <a:srgbClr val="000000"/>
                </a:solidFill>
                <a:latin typeface="Arial" pitchFamily="34" charset="0"/>
              </a:rPr>
              <a:t>  </a:t>
            </a:r>
          </a:p>
        </p:txBody>
      </p:sp>
      <p:sp>
        <p:nvSpPr>
          <p:cNvPr id="3075" name="Rectangle 2"/>
          <p:cNvSpPr>
            <a:spLocks noGrp="1" noChangeArrowheads="1"/>
          </p:cNvSpPr>
          <p:nvPr>
            <p:ph type="subTitle" idx="1"/>
          </p:nvPr>
        </p:nvSpPr>
        <p:spPr>
          <a:xfrm>
            <a:off x="725805" y="2025968"/>
            <a:ext cx="7692390" cy="4024789"/>
          </a:xfrm>
        </p:spPr>
        <p:txBody>
          <a:bodyPr lIns="0" tIns="0" rIns="0" bIns="0"/>
          <a:lstStyle/>
          <a:p>
            <a:pPr lvl="1" indent="-308610" algn="l">
              <a:lnSpc>
                <a:spcPct val="95000"/>
              </a:lnSpc>
              <a:spcBef>
                <a:spcPct val="0"/>
              </a:spcBef>
              <a:buClr>
                <a:srgbClr val="000000"/>
              </a:buClr>
              <a:buFontTx/>
              <a:buChar char="•"/>
            </a:pPr>
            <a:r>
              <a:rPr lang="en-US" sz="2400" dirty="0" smtClean="0">
                <a:solidFill>
                  <a:srgbClr val="000000"/>
                </a:solidFill>
                <a:latin typeface="Bookman Old Style" pitchFamily="18" charset="0"/>
              </a:rPr>
              <a:t>Mitochondria were first seen by </a:t>
            </a:r>
            <a:r>
              <a:rPr lang="en-US" sz="2400" b="1" dirty="0" err="1" smtClean="0">
                <a:solidFill>
                  <a:srgbClr val="000000"/>
                </a:solidFill>
                <a:latin typeface="Bookman Old Style" pitchFamily="18" charset="0"/>
              </a:rPr>
              <a:t>kollicker</a:t>
            </a:r>
            <a:r>
              <a:rPr lang="en-US" sz="2400" dirty="0" smtClean="0">
                <a:solidFill>
                  <a:srgbClr val="000000"/>
                </a:solidFill>
                <a:latin typeface="Bookman Old Style" pitchFamily="18" charset="0"/>
              </a:rPr>
              <a:t> in 1850 in muscles and called them ‘</a:t>
            </a:r>
            <a:r>
              <a:rPr lang="en-US" sz="2400" b="1" dirty="0" err="1" smtClean="0">
                <a:solidFill>
                  <a:srgbClr val="000000"/>
                </a:solidFill>
                <a:latin typeface="Bookman Old Style" pitchFamily="18" charset="0"/>
              </a:rPr>
              <a:t>sarcosomes</a:t>
            </a:r>
            <a:r>
              <a:rPr lang="en-US" sz="2400" dirty="0" smtClean="0">
                <a:solidFill>
                  <a:srgbClr val="000000"/>
                </a:solidFill>
                <a:latin typeface="Bookman Old Style" pitchFamily="18" charset="0"/>
              </a:rPr>
              <a:t>’</a:t>
            </a:r>
            <a:endParaRPr lang="en-US" dirty="0" smtClean="0">
              <a:latin typeface="Bookman Old Style" pitchFamily="18" charset="0"/>
            </a:endParaRPr>
          </a:p>
          <a:p>
            <a:pPr lvl="1" indent="-308610" algn="l">
              <a:lnSpc>
                <a:spcPct val="95000"/>
              </a:lnSpc>
              <a:spcBef>
                <a:spcPct val="0"/>
              </a:spcBef>
              <a:buClr>
                <a:srgbClr val="000000"/>
              </a:buClr>
              <a:buFontTx/>
              <a:buChar char="•"/>
            </a:pPr>
            <a:r>
              <a:rPr lang="en-US" sz="2400" b="1" dirty="0" err="1" smtClean="0">
                <a:solidFill>
                  <a:srgbClr val="000000"/>
                </a:solidFill>
                <a:latin typeface="Bookman Old Style" pitchFamily="18" charset="0"/>
              </a:rPr>
              <a:t>Flemming</a:t>
            </a:r>
            <a:r>
              <a:rPr lang="en-US" sz="2400" dirty="0" smtClean="0">
                <a:solidFill>
                  <a:srgbClr val="000000"/>
                </a:solidFill>
                <a:latin typeface="Bookman Old Style" pitchFamily="18" charset="0"/>
              </a:rPr>
              <a:t> (1882) described these organelles as </a:t>
            </a:r>
            <a:r>
              <a:rPr lang="en-US" sz="2400" b="1" dirty="0" smtClean="0">
                <a:solidFill>
                  <a:srgbClr val="000000"/>
                </a:solidFill>
                <a:latin typeface="Bookman Old Style" pitchFamily="18" charset="0"/>
              </a:rPr>
              <a:t>‘</a:t>
            </a:r>
            <a:r>
              <a:rPr lang="en-US" sz="2400" b="1" dirty="0" err="1" smtClean="0">
                <a:solidFill>
                  <a:srgbClr val="000000"/>
                </a:solidFill>
                <a:latin typeface="Bookman Old Style" pitchFamily="18" charset="0"/>
              </a:rPr>
              <a:t>filia</a:t>
            </a:r>
            <a:r>
              <a:rPr lang="en-US" sz="2400" b="1" dirty="0" smtClean="0">
                <a:solidFill>
                  <a:srgbClr val="000000"/>
                </a:solidFill>
                <a:latin typeface="Bookman Old Style" pitchFamily="18" charset="0"/>
              </a:rPr>
              <a:t>’</a:t>
            </a:r>
            <a:endParaRPr lang="en-US" dirty="0" smtClean="0">
              <a:latin typeface="Bookman Old Style" pitchFamily="18" charset="0"/>
            </a:endParaRPr>
          </a:p>
          <a:p>
            <a:pPr lvl="1" indent="-308610" algn="l">
              <a:lnSpc>
                <a:spcPct val="95000"/>
              </a:lnSpc>
              <a:spcBef>
                <a:spcPct val="0"/>
              </a:spcBef>
              <a:buClr>
                <a:srgbClr val="000000"/>
              </a:buClr>
              <a:buFontTx/>
              <a:buChar char="•"/>
            </a:pPr>
            <a:r>
              <a:rPr lang="en-US" sz="2400" b="1" dirty="0" err="1" smtClean="0">
                <a:solidFill>
                  <a:srgbClr val="000000"/>
                </a:solidFill>
                <a:latin typeface="Bookman Old Style" pitchFamily="18" charset="0"/>
              </a:rPr>
              <a:t>Altmann</a:t>
            </a:r>
            <a:r>
              <a:rPr lang="en-US" sz="2400" dirty="0" smtClean="0">
                <a:solidFill>
                  <a:srgbClr val="000000"/>
                </a:solidFill>
                <a:latin typeface="Bookman Old Style" pitchFamily="18" charset="0"/>
              </a:rPr>
              <a:t> (1890) observed these structures and named them </a:t>
            </a:r>
            <a:r>
              <a:rPr lang="en-US" sz="2400" b="1" dirty="0" smtClean="0">
                <a:solidFill>
                  <a:srgbClr val="000000"/>
                </a:solidFill>
                <a:latin typeface="Bookman Old Style" pitchFamily="18" charset="0"/>
              </a:rPr>
              <a:t>‘</a:t>
            </a:r>
            <a:r>
              <a:rPr lang="en-US" sz="2400" b="1" dirty="0" err="1" smtClean="0">
                <a:solidFill>
                  <a:srgbClr val="000000"/>
                </a:solidFill>
                <a:latin typeface="Bookman Old Style" pitchFamily="18" charset="0"/>
              </a:rPr>
              <a:t>bioblasts</a:t>
            </a:r>
            <a:r>
              <a:rPr lang="en-US" sz="2400" dirty="0" smtClean="0">
                <a:solidFill>
                  <a:srgbClr val="000000"/>
                </a:solidFill>
                <a:latin typeface="Bookman Old Style" pitchFamily="18" charset="0"/>
              </a:rPr>
              <a:t>’.</a:t>
            </a:r>
            <a:endParaRPr lang="en-US" dirty="0" smtClean="0">
              <a:latin typeface="Bookman Old Style" pitchFamily="18" charset="0"/>
            </a:endParaRPr>
          </a:p>
          <a:p>
            <a:pPr lvl="1" indent="-308610" algn="l">
              <a:lnSpc>
                <a:spcPct val="95000"/>
              </a:lnSpc>
              <a:spcBef>
                <a:spcPct val="0"/>
              </a:spcBef>
              <a:buClr>
                <a:srgbClr val="000000"/>
              </a:buClr>
              <a:buFontTx/>
              <a:buChar char="•"/>
            </a:pPr>
            <a:r>
              <a:rPr lang="en-US" sz="2400" b="1" dirty="0" smtClean="0">
                <a:solidFill>
                  <a:srgbClr val="000000"/>
                </a:solidFill>
                <a:latin typeface="Bookman Old Style" pitchFamily="18" charset="0"/>
              </a:rPr>
              <a:t>Benda</a:t>
            </a:r>
            <a:r>
              <a:rPr lang="en-US" sz="2400" dirty="0" smtClean="0">
                <a:solidFill>
                  <a:srgbClr val="000000"/>
                </a:solidFill>
                <a:latin typeface="Bookman Old Style" pitchFamily="18" charset="0"/>
              </a:rPr>
              <a:t> (1898)stained these organelles with </a:t>
            </a:r>
            <a:r>
              <a:rPr lang="en-US" sz="2400" b="1" dirty="0" smtClean="0">
                <a:solidFill>
                  <a:srgbClr val="000000"/>
                </a:solidFill>
                <a:latin typeface="Bookman Old Style" pitchFamily="18" charset="0"/>
              </a:rPr>
              <a:t>crystal</a:t>
            </a:r>
            <a:r>
              <a:rPr lang="en-US" sz="2400" dirty="0" smtClean="0">
                <a:solidFill>
                  <a:srgbClr val="000000"/>
                </a:solidFill>
                <a:latin typeface="Bookman Old Style" pitchFamily="18" charset="0"/>
              </a:rPr>
              <a:t> </a:t>
            </a:r>
            <a:r>
              <a:rPr lang="en-US" sz="2400" b="1" dirty="0" smtClean="0">
                <a:solidFill>
                  <a:srgbClr val="000000"/>
                </a:solidFill>
                <a:latin typeface="Bookman Old Style" pitchFamily="18" charset="0"/>
              </a:rPr>
              <a:t>violet</a:t>
            </a:r>
            <a:r>
              <a:rPr lang="en-US" sz="2400" dirty="0" smtClean="0">
                <a:solidFill>
                  <a:srgbClr val="000000"/>
                </a:solidFill>
                <a:latin typeface="Bookman Old Style" pitchFamily="18" charset="0"/>
              </a:rPr>
              <a:t> and renamed them </a:t>
            </a:r>
            <a:r>
              <a:rPr lang="en-US" sz="2400" b="1" dirty="0" smtClean="0">
                <a:solidFill>
                  <a:srgbClr val="000000"/>
                </a:solidFill>
                <a:latin typeface="Bookman Old Style" pitchFamily="18" charset="0"/>
              </a:rPr>
              <a:t>‘mitochondria</a:t>
            </a:r>
            <a:r>
              <a:rPr lang="en-US" sz="2400" dirty="0" smtClean="0">
                <a:solidFill>
                  <a:srgbClr val="000000"/>
                </a:solidFill>
                <a:latin typeface="Bookman Old Style" pitchFamily="18" charset="0"/>
              </a:rPr>
              <a:t>’</a:t>
            </a:r>
            <a:endParaRPr lang="en-US" dirty="0" smtClean="0">
              <a:latin typeface="Bookman Old Style" pitchFamily="18" charset="0"/>
            </a:endParaRPr>
          </a:p>
          <a:p>
            <a:pPr lvl="1" indent="-308610" algn="l">
              <a:lnSpc>
                <a:spcPct val="95000"/>
              </a:lnSpc>
              <a:spcBef>
                <a:spcPct val="0"/>
              </a:spcBef>
              <a:buClr>
                <a:srgbClr val="000000"/>
              </a:buClr>
              <a:buFontTx/>
              <a:buChar char="•"/>
            </a:pPr>
            <a:r>
              <a:rPr lang="en-US" sz="2400" b="1" dirty="0" err="1" smtClean="0">
                <a:solidFill>
                  <a:srgbClr val="000000"/>
                </a:solidFill>
                <a:latin typeface="Bookman Old Style" pitchFamily="18" charset="0"/>
              </a:rPr>
              <a:t>Michaelis</a:t>
            </a:r>
            <a:r>
              <a:rPr lang="en-US" sz="2400" dirty="0" smtClean="0">
                <a:solidFill>
                  <a:srgbClr val="000000"/>
                </a:solidFill>
                <a:latin typeface="Bookman Old Style" pitchFamily="18" charset="0"/>
              </a:rPr>
              <a:t> (1900) used </a:t>
            </a:r>
            <a:r>
              <a:rPr lang="en-US" sz="2400" b="1" dirty="0" err="1" smtClean="0">
                <a:solidFill>
                  <a:srgbClr val="000000"/>
                </a:solidFill>
                <a:latin typeface="Bookman Old Style" pitchFamily="18" charset="0"/>
              </a:rPr>
              <a:t>janus</a:t>
            </a:r>
            <a:r>
              <a:rPr lang="en-US" sz="2400" b="1" dirty="0" smtClean="0">
                <a:solidFill>
                  <a:srgbClr val="000000"/>
                </a:solidFill>
                <a:latin typeface="Bookman Old Style" pitchFamily="18" charset="0"/>
              </a:rPr>
              <a:t> green</a:t>
            </a:r>
            <a:r>
              <a:rPr lang="en-US" sz="2400" dirty="0" smtClean="0">
                <a:solidFill>
                  <a:srgbClr val="000000"/>
                </a:solidFill>
                <a:latin typeface="Bookman Old Style" pitchFamily="18" charset="0"/>
              </a:rPr>
              <a:t> B as a vital stain to observe mitochondria in living cells</a:t>
            </a:r>
            <a:r>
              <a:rPr lang="en-US" sz="2400" dirty="0" smtClean="0">
                <a:solidFill>
                  <a:srgbClr val="000000"/>
                </a:solidFill>
                <a:latin typeface="Arial"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a:r>
              <a:rPr lang="en-US" dirty="0"/>
              <a:t>Peroxisomes oxidize specific organic substances by removing hydrogen atoms that are transferred to molecular oxygen. </a:t>
            </a:r>
            <a:endParaRPr lang="en-US" dirty="0" smtClean="0"/>
          </a:p>
          <a:p>
            <a:pPr algn="l"/>
            <a:r>
              <a:rPr lang="en-US" dirty="0" smtClean="0"/>
              <a:t>Peroxisomes </a:t>
            </a:r>
            <a:r>
              <a:rPr lang="en-US" dirty="0"/>
              <a:t>contain enzymes for degrading amino acids and fatty acids. These reactions produce a toxic hydrogen peroxide; (H2O2) as a byproduct of cellular metabolism, a substance potentially damaging to the cell which is immediately broken down by catalase.</a:t>
            </a:r>
            <a:endParaRPr lang="ar-IQ" dirty="0"/>
          </a:p>
        </p:txBody>
      </p:sp>
      <p:sp>
        <p:nvSpPr>
          <p:cNvPr id="2" name="عنوان 1"/>
          <p:cNvSpPr>
            <a:spLocks noGrp="1"/>
          </p:cNvSpPr>
          <p:nvPr>
            <p:ph type="title"/>
          </p:nvPr>
        </p:nvSpPr>
        <p:spPr/>
        <p:txBody>
          <a:bodyPr/>
          <a:lstStyle/>
          <a:p>
            <a:r>
              <a:rPr lang="en-US" dirty="0"/>
              <a:t>The characteristics feature </a:t>
            </a:r>
            <a:endParaRPr lang="ar-IQ" dirty="0"/>
          </a:p>
        </p:txBody>
      </p:sp>
    </p:spTree>
    <p:extLst>
      <p:ext uri="{BB962C8B-B14F-4D97-AF65-F5344CB8AC3E}">
        <p14:creationId xmlns:p14="http://schemas.microsoft.com/office/powerpoint/2010/main" val="40350335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a:bodyPr>
          <a:lstStyle/>
          <a:p>
            <a:pPr algn="l"/>
            <a:r>
              <a:rPr lang="en-US" dirty="0"/>
              <a:t>Peroxisomes are multifunctional organelles, containing more than 50 enzymes involved in such diverse activities as the oxidation of very-long-chain fatty acids (</a:t>
            </a:r>
            <a:r>
              <a:rPr lang="en-US" dirty="0" err="1"/>
              <a:t>oxydase</a:t>
            </a:r>
            <a:r>
              <a:rPr lang="en-US" dirty="0"/>
              <a:t>) and the synthesis of </a:t>
            </a:r>
            <a:r>
              <a:rPr lang="en-US" dirty="0" err="1"/>
              <a:t>plasmalogens</a:t>
            </a:r>
            <a:r>
              <a:rPr lang="en-US" dirty="0"/>
              <a:t> (abnormal phospholipid).</a:t>
            </a:r>
          </a:p>
          <a:p>
            <a:pPr algn="l"/>
            <a:endParaRPr lang="en-US" dirty="0" smtClean="0"/>
          </a:p>
          <a:p>
            <a:pPr algn="l"/>
            <a:r>
              <a:rPr lang="en-US" dirty="0" smtClean="0"/>
              <a:t>The </a:t>
            </a:r>
            <a:r>
              <a:rPr lang="en-US" dirty="0"/>
              <a:t>peroxisomes of the liver and kidney are particularly large and abundant, reflecting the functions of these organs in lipid metabolism and management of metabolic waste products.</a:t>
            </a:r>
            <a:endParaRPr lang="ar-IQ" dirty="0"/>
          </a:p>
        </p:txBody>
      </p:sp>
      <p:sp>
        <p:nvSpPr>
          <p:cNvPr id="2" name="عنوان 1"/>
          <p:cNvSpPr>
            <a:spLocks noGrp="1"/>
          </p:cNvSpPr>
          <p:nvPr>
            <p:ph type="title"/>
          </p:nvPr>
        </p:nvSpPr>
        <p:spPr/>
        <p:txBody>
          <a:bodyPr/>
          <a:lstStyle/>
          <a:p>
            <a:r>
              <a:rPr lang="en-US" dirty="0"/>
              <a:t>The characteristics feature </a:t>
            </a:r>
            <a:endParaRPr lang="ar-IQ" dirty="0"/>
          </a:p>
        </p:txBody>
      </p:sp>
    </p:spTree>
    <p:extLst>
      <p:ext uri="{BB962C8B-B14F-4D97-AF65-F5344CB8AC3E}">
        <p14:creationId xmlns:p14="http://schemas.microsoft.com/office/powerpoint/2010/main" val="150527803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1" y="1844824"/>
            <a:ext cx="7668840" cy="4281339"/>
          </a:xfrm>
        </p:spPr>
        <p:txBody>
          <a:bodyPr>
            <a:normAutofit fontScale="25000" lnSpcReduction="20000"/>
          </a:bodyPr>
          <a:lstStyle/>
          <a:p>
            <a:pPr algn="l"/>
            <a:r>
              <a:rPr lang="en-US" sz="8000" b="1" dirty="0"/>
              <a:t>1- Hydrogen peroxide (H2O2) is a poison, but the peroxisome has enzyme that converts H2O2 to water.</a:t>
            </a:r>
          </a:p>
          <a:p>
            <a:pPr algn="l"/>
            <a:endParaRPr lang="en-US" sz="8000" b="1" dirty="0" smtClean="0"/>
          </a:p>
          <a:p>
            <a:pPr algn="l"/>
            <a:r>
              <a:rPr lang="en-US" sz="8000" b="1" dirty="0" smtClean="0"/>
              <a:t>2- </a:t>
            </a:r>
            <a:r>
              <a:rPr lang="en-US" sz="8000" b="1" dirty="0"/>
              <a:t>Some peroxisomes break fatty acids down to smaller molecules that are transported to mitochondria for fuel.</a:t>
            </a:r>
          </a:p>
          <a:p>
            <a:pPr algn="l"/>
            <a:endParaRPr lang="en-US" sz="8000" b="1" dirty="0" smtClean="0"/>
          </a:p>
          <a:p>
            <a:pPr algn="l"/>
            <a:r>
              <a:rPr lang="en-US" sz="8000" b="1" dirty="0" smtClean="0"/>
              <a:t>3- </a:t>
            </a:r>
            <a:r>
              <a:rPr lang="en-US" sz="8000" b="1" dirty="0"/>
              <a:t>They detoxify alcohol and other harmful compounds, thus, it exists extensively in the liver cells.</a:t>
            </a:r>
          </a:p>
          <a:p>
            <a:pPr algn="l"/>
            <a:endParaRPr lang="en-US" sz="8000" b="1" dirty="0" smtClean="0"/>
          </a:p>
          <a:p>
            <a:pPr algn="l"/>
            <a:r>
              <a:rPr lang="en-US" sz="8000" b="1" dirty="0" smtClean="0"/>
              <a:t>4- Initiate </a:t>
            </a:r>
            <a:r>
              <a:rPr lang="en-US" sz="8000" b="1" dirty="0"/>
              <a:t>the production of phospholipids, which are typically used in the formation of membranes.</a:t>
            </a:r>
          </a:p>
          <a:p>
            <a:pPr algn="l"/>
            <a:endParaRPr lang="en-US" sz="8000" b="1" dirty="0" smtClean="0"/>
          </a:p>
          <a:p>
            <a:pPr algn="l"/>
            <a:r>
              <a:rPr lang="en-US" sz="8000" b="1" dirty="0" smtClean="0"/>
              <a:t>5- </a:t>
            </a:r>
            <a:r>
              <a:rPr lang="en-US" sz="8000" b="1" dirty="0"/>
              <a:t>Peroxisomes also play a role in the production of bile acids and proteins</a:t>
            </a:r>
            <a:r>
              <a:rPr lang="en-US" dirty="0" smtClean="0"/>
              <a:t>.</a:t>
            </a:r>
            <a:endParaRPr lang="en-US" dirty="0"/>
          </a:p>
        </p:txBody>
      </p:sp>
      <p:sp>
        <p:nvSpPr>
          <p:cNvPr id="2" name="عنوان 1"/>
          <p:cNvSpPr>
            <a:spLocks noGrp="1"/>
          </p:cNvSpPr>
          <p:nvPr>
            <p:ph type="title"/>
          </p:nvPr>
        </p:nvSpPr>
        <p:spPr/>
        <p:txBody>
          <a:bodyPr>
            <a:normAutofit fontScale="90000"/>
          </a:bodyPr>
          <a:lstStyle/>
          <a:p>
            <a:r>
              <a:rPr lang="en-US" dirty="0"/>
              <a:t>The </a:t>
            </a:r>
            <a:r>
              <a:rPr lang="en-US" dirty="0" smtClean="0"/>
              <a:t>main </a:t>
            </a:r>
            <a:r>
              <a:rPr lang="en-US" dirty="0"/>
              <a:t>functions of peroxisomes</a:t>
            </a:r>
            <a:endParaRPr lang="ar-IQ" dirty="0"/>
          </a:p>
        </p:txBody>
      </p:sp>
    </p:spTree>
    <p:extLst>
      <p:ext uri="{BB962C8B-B14F-4D97-AF65-F5344CB8AC3E}">
        <p14:creationId xmlns:p14="http://schemas.microsoft.com/office/powerpoint/2010/main" val="405956103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9200" y="2420888"/>
            <a:ext cx="6858000" cy="1944216"/>
          </a:xfrm>
        </p:spPr>
        <p:txBody>
          <a:bodyPr>
            <a:noAutofit/>
          </a:bodyPr>
          <a:lstStyle/>
          <a:p>
            <a:pPr algn="ctr"/>
            <a:r>
              <a:rPr lang="ar-IQ" sz="3600" dirty="0"/>
              <a:t/>
            </a:r>
            <a:br>
              <a:rPr lang="ar-IQ" sz="3600" dirty="0"/>
            </a:br>
            <a:r>
              <a:rPr lang="en-US" sz="3600" dirty="0"/>
              <a:t> </a:t>
            </a:r>
            <a:r>
              <a:rPr lang="en-US" sz="4400" b="1" i="1" dirty="0"/>
              <a:t>Ribosome</a:t>
            </a:r>
            <a:r>
              <a:rPr lang="en-US" sz="3600" b="1" i="1" dirty="0"/>
              <a:t> </a:t>
            </a:r>
            <a:endParaRPr lang="ar-IQ" sz="3600" dirty="0"/>
          </a:p>
        </p:txBody>
      </p:sp>
      <p:sp>
        <p:nvSpPr>
          <p:cNvPr id="3" name="عنوان فرعي 2"/>
          <p:cNvSpPr>
            <a:spLocks noGrp="1"/>
          </p:cNvSpPr>
          <p:nvPr>
            <p:ph type="subTitle" idx="1"/>
          </p:nvPr>
        </p:nvSpPr>
        <p:spPr>
          <a:xfrm>
            <a:off x="1219200" y="4437112"/>
            <a:ext cx="6858000" cy="1220738"/>
          </a:xfrm>
        </p:spPr>
        <p:txBody>
          <a:bodyPr>
            <a:normAutofit fontScale="25000" lnSpcReduction="20000"/>
          </a:bodyPr>
          <a:lstStyle/>
          <a:p>
            <a:endParaRPr lang="ar-IQ" dirty="0"/>
          </a:p>
          <a:p>
            <a:pPr marL="64008" lvl="0" algn="l">
              <a:spcBef>
                <a:spcPts val="300"/>
              </a:spcBef>
              <a:buClr>
                <a:srgbClr val="A04DA3"/>
              </a:buClr>
              <a:buSzTx/>
            </a:pPr>
            <a:r>
              <a:rPr lang="en-US" sz="11200" b="1" dirty="0" err="1" smtClean="0">
                <a:solidFill>
                  <a:srgbClr val="424456"/>
                </a:solidFill>
                <a:latin typeface="Georgia"/>
                <a:ea typeface="+mn-ea"/>
                <a:cs typeface="+mn-cs"/>
              </a:rPr>
              <a:t>Ass.Prof.Dr.Emad</a:t>
            </a:r>
            <a:r>
              <a:rPr lang="en-US" sz="11200" b="1" dirty="0" smtClean="0">
                <a:solidFill>
                  <a:srgbClr val="424456"/>
                </a:solidFill>
                <a:latin typeface="Georgia"/>
                <a:ea typeface="+mn-ea"/>
                <a:cs typeface="+mn-cs"/>
              </a:rPr>
              <a:t> </a:t>
            </a:r>
            <a:r>
              <a:rPr lang="en-US" sz="11200" b="1" dirty="0" err="1">
                <a:solidFill>
                  <a:srgbClr val="424456"/>
                </a:solidFill>
                <a:latin typeface="Georgia"/>
                <a:ea typeface="+mn-ea"/>
                <a:cs typeface="+mn-cs"/>
              </a:rPr>
              <a:t>Kudhair</a:t>
            </a:r>
            <a:r>
              <a:rPr lang="en-US" sz="11200" b="1" dirty="0">
                <a:solidFill>
                  <a:srgbClr val="424456"/>
                </a:solidFill>
                <a:latin typeface="Georgia"/>
                <a:ea typeface="+mn-ea"/>
                <a:cs typeface="+mn-cs"/>
              </a:rPr>
              <a:t> Abbas </a:t>
            </a:r>
            <a:endParaRPr lang="en-US" sz="11200" b="1" dirty="0" smtClean="0">
              <a:solidFill>
                <a:srgbClr val="424456"/>
              </a:solidFill>
              <a:latin typeface="Georgia"/>
              <a:ea typeface="+mn-ea"/>
              <a:cs typeface="+mn-cs"/>
            </a:endParaRPr>
          </a:p>
          <a:p>
            <a:pPr marL="64008" lvl="0" algn="l">
              <a:spcBef>
                <a:spcPts val="300"/>
              </a:spcBef>
              <a:buClr>
                <a:srgbClr val="A04DA3"/>
              </a:buClr>
              <a:buSzTx/>
            </a:pPr>
            <a:r>
              <a:rPr lang="en-US" sz="11200" b="1" dirty="0" smtClean="0">
                <a:solidFill>
                  <a:srgbClr val="424456"/>
                </a:solidFill>
                <a:latin typeface="Georgia"/>
                <a:ea typeface="+mn-ea"/>
                <a:cs typeface="+mn-cs"/>
              </a:rPr>
              <a:t>Ph.D. </a:t>
            </a:r>
            <a:r>
              <a:rPr lang="en-US" sz="11200" b="1" dirty="0">
                <a:solidFill>
                  <a:srgbClr val="424456"/>
                </a:solidFill>
                <a:latin typeface="Georgia"/>
                <a:ea typeface="+mn-ea"/>
                <a:cs typeface="+mn-cs"/>
              </a:rPr>
              <a:t>Molecular cytology</a:t>
            </a:r>
          </a:p>
          <a:p>
            <a:pPr algn="l"/>
            <a:r>
              <a:rPr lang="en-US" dirty="0" smtClean="0"/>
              <a:t> </a:t>
            </a:r>
            <a:endParaRPr lang="ar-IQ" dirty="0"/>
          </a:p>
        </p:txBody>
      </p:sp>
    </p:spTree>
    <p:extLst>
      <p:ext uri="{BB962C8B-B14F-4D97-AF65-F5344CB8AC3E}">
        <p14:creationId xmlns:p14="http://schemas.microsoft.com/office/powerpoint/2010/main" val="342424990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endParaRPr lang="en-US" sz="3600" dirty="0" smtClean="0"/>
          </a:p>
          <a:p>
            <a:endParaRPr lang="en-US" sz="3600" dirty="0" smtClean="0"/>
          </a:p>
          <a:p>
            <a:pPr algn="ctr"/>
            <a:r>
              <a:rPr lang="en-US" sz="4000" b="1" dirty="0" smtClean="0"/>
              <a:t>What meaning of Ribosome?</a:t>
            </a:r>
            <a:endParaRPr lang="ar-IQ" sz="4000" b="1"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8770114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10000"/>
          </a:bodyPr>
          <a:lstStyle/>
          <a:p>
            <a:endParaRPr lang="ar-IQ" dirty="0"/>
          </a:p>
          <a:p>
            <a:pPr algn="l"/>
            <a:r>
              <a:rPr lang="en-US" dirty="0"/>
              <a:t> </a:t>
            </a:r>
            <a:r>
              <a:rPr lang="en-US" sz="3200" b="1" i="1" dirty="0" err="1"/>
              <a:t>Ribosomes</a:t>
            </a:r>
            <a:r>
              <a:rPr lang="en-US" b="1" dirty="0"/>
              <a:t> </a:t>
            </a:r>
            <a:endParaRPr lang="en-US" b="1" dirty="0" smtClean="0"/>
          </a:p>
          <a:p>
            <a:pPr algn="l"/>
            <a:r>
              <a:rPr lang="en-US" sz="3200" dirty="0" smtClean="0"/>
              <a:t>Are </a:t>
            </a:r>
            <a:r>
              <a:rPr lang="en-US" sz="3200" dirty="0"/>
              <a:t>the protein synthesis units of a cell described by G.E. Palade in 1952. </a:t>
            </a:r>
            <a:r>
              <a:rPr lang="en-US" sz="3200" dirty="0" smtClean="0"/>
              <a:t> </a:t>
            </a:r>
          </a:p>
          <a:p>
            <a:pPr algn="l"/>
            <a:r>
              <a:rPr lang="en-US" sz="3200" dirty="0" smtClean="0"/>
              <a:t> </a:t>
            </a:r>
            <a:r>
              <a:rPr lang="en-US" sz="3500" dirty="0" smtClean="0"/>
              <a:t>Ribosomes </a:t>
            </a:r>
            <a:r>
              <a:rPr lang="en-US" sz="3500" dirty="0"/>
              <a:t>are small, electron-dense particles, found in the cytosol and composed of four segments of </a:t>
            </a:r>
            <a:r>
              <a:rPr lang="en-US" sz="3500" dirty="0" err="1"/>
              <a:t>rRNA</a:t>
            </a:r>
            <a:r>
              <a:rPr lang="en-US" sz="3500" dirty="0"/>
              <a:t> and approximately 80 different proteins.</a:t>
            </a:r>
            <a:r>
              <a:rPr lang="en-US" sz="2600" dirty="0"/>
              <a:t> </a:t>
            </a:r>
            <a:endParaRPr lang="ar-IQ" sz="2600"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91314422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20000"/>
          </a:bodyPr>
          <a:lstStyle/>
          <a:p>
            <a:pPr algn="l"/>
            <a:endParaRPr lang="ar-IQ" dirty="0"/>
          </a:p>
          <a:p>
            <a:pPr algn="l"/>
            <a:r>
              <a:rPr lang="en-US" dirty="0" smtClean="0"/>
              <a:t> </a:t>
            </a:r>
            <a:r>
              <a:rPr lang="en-US" sz="2600" dirty="0" smtClean="0"/>
              <a:t>In eukaryotes, the ribosomes </a:t>
            </a:r>
            <a:r>
              <a:rPr lang="en-US" sz="2600" dirty="0"/>
              <a:t>are (20 – 30) nm, and in prokaryotes (including mitochondria)they are slightly smaller. </a:t>
            </a:r>
            <a:endParaRPr lang="en-US" sz="2600" dirty="0" smtClean="0"/>
          </a:p>
          <a:p>
            <a:pPr algn="l"/>
            <a:endParaRPr lang="en-US" dirty="0"/>
          </a:p>
          <a:p>
            <a:pPr algn="l"/>
            <a:r>
              <a:rPr lang="en-US" sz="2600" dirty="0" smtClean="0"/>
              <a:t>In </a:t>
            </a:r>
            <a:r>
              <a:rPr lang="en-US" sz="2600" dirty="0"/>
              <a:t>both types of cells, ribosomes are composed of two subunits, one large and one small. The two subunits come together by binding an mRNA strand, and typically numerous </a:t>
            </a:r>
            <a:r>
              <a:rPr lang="en-US" sz="2600" dirty="0" err="1"/>
              <a:t>ribosomes</a:t>
            </a:r>
            <a:r>
              <a:rPr lang="en-US" sz="2600" dirty="0"/>
              <a:t> are present on an mRNA as </a:t>
            </a:r>
            <a:r>
              <a:rPr lang="en-US" sz="2600" b="1" dirty="0" err="1"/>
              <a:t>polyribosomes</a:t>
            </a:r>
            <a:r>
              <a:rPr lang="en-US" sz="2600" b="1" dirty="0"/>
              <a:t> (</a:t>
            </a:r>
            <a:r>
              <a:rPr lang="en-US" sz="2600" b="1" dirty="0" err="1"/>
              <a:t>polysomes</a:t>
            </a:r>
            <a:r>
              <a:rPr lang="en-US" sz="2600" b="1" dirty="0"/>
              <a:t>). </a:t>
            </a:r>
            <a:endParaRPr lang="ar-IQ" sz="2600" dirty="0"/>
          </a:p>
        </p:txBody>
      </p:sp>
      <p:sp>
        <p:nvSpPr>
          <p:cNvPr id="2" name="عنوان 1"/>
          <p:cNvSpPr>
            <a:spLocks noGrp="1"/>
          </p:cNvSpPr>
          <p:nvPr>
            <p:ph type="title"/>
          </p:nvPr>
        </p:nvSpPr>
        <p:spPr/>
        <p:txBody>
          <a:bodyPr>
            <a:normAutofit fontScale="90000"/>
          </a:bodyPr>
          <a:lstStyle/>
          <a:p>
            <a:r>
              <a:rPr lang="ar-IQ" dirty="0"/>
              <a:t/>
            </a:r>
            <a:br>
              <a:rPr lang="ar-IQ" dirty="0"/>
            </a:br>
            <a:r>
              <a:rPr lang="en-US" dirty="0"/>
              <a:t> </a:t>
            </a:r>
            <a:r>
              <a:rPr lang="en-US" sz="4000" b="1" i="1" dirty="0"/>
              <a:t>The structure of Ribosome </a:t>
            </a:r>
            <a:endParaRPr lang="ar-IQ" dirty="0"/>
          </a:p>
        </p:txBody>
      </p:sp>
    </p:spTree>
    <p:extLst>
      <p:ext uri="{BB962C8B-B14F-4D97-AF65-F5344CB8AC3E}">
        <p14:creationId xmlns:p14="http://schemas.microsoft.com/office/powerpoint/2010/main" val="306099465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10000"/>
          </a:bodyPr>
          <a:lstStyle/>
          <a:p>
            <a:endParaRPr lang="ar-IQ" dirty="0"/>
          </a:p>
          <a:p>
            <a:pPr algn="l"/>
            <a:r>
              <a:rPr lang="en-US" dirty="0"/>
              <a:t> </a:t>
            </a:r>
            <a:r>
              <a:rPr lang="en-US" sz="3600" dirty="0"/>
              <a:t>The number of </a:t>
            </a:r>
            <a:r>
              <a:rPr lang="en-US" sz="3600" dirty="0" err="1"/>
              <a:t>ribosomes</a:t>
            </a:r>
            <a:r>
              <a:rPr lang="en-US" sz="3600" dirty="0"/>
              <a:t> in a cell varies depending on its functions, for example, pancreatic cells and those of other glands have many </a:t>
            </a:r>
            <a:r>
              <a:rPr lang="en-US" sz="3600" dirty="0" err="1"/>
              <a:t>ribosomes</a:t>
            </a:r>
            <a:r>
              <a:rPr lang="en-US" sz="3600" dirty="0"/>
              <a:t> because they produce secretions that contain proteins</a:t>
            </a:r>
            <a:r>
              <a:rPr lang="en-US" sz="3200" dirty="0"/>
              <a:t>. </a:t>
            </a:r>
            <a:endParaRPr lang="ar-IQ" sz="3200"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18777816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10000"/>
          </a:bodyPr>
          <a:lstStyle/>
          <a:p>
            <a:pPr algn="l"/>
            <a:r>
              <a:rPr lang="en-US" b="1" dirty="0" smtClean="0"/>
              <a:t>Eukaryotic cells:</a:t>
            </a:r>
          </a:p>
          <a:p>
            <a:pPr algn="l"/>
            <a:r>
              <a:rPr lang="en-US" dirty="0" smtClean="0"/>
              <a:t> </a:t>
            </a:r>
            <a:r>
              <a:rPr lang="en-US" sz="2600" dirty="0"/>
              <a:t>some </a:t>
            </a:r>
            <a:r>
              <a:rPr lang="en-US" sz="2600" dirty="0" err="1"/>
              <a:t>ribosomes</a:t>
            </a:r>
            <a:r>
              <a:rPr lang="en-US" sz="2600" dirty="0"/>
              <a:t> occur freely within the cytoplasm like in (lymphocytes, embryonic nerve cells and cancerous cells) or in groups called </a:t>
            </a:r>
            <a:r>
              <a:rPr lang="en-US" sz="2600" b="1" i="1" dirty="0" err="1"/>
              <a:t>polyribosomes</a:t>
            </a:r>
            <a:r>
              <a:rPr lang="en-US" sz="2600" dirty="0"/>
              <a:t>, and others are attached to the endoplasmic reticulum (ER) like in (pancreatic cells, plasma cells, hepatic </a:t>
            </a:r>
            <a:r>
              <a:rPr lang="en-US" sz="2600" dirty="0" err="1"/>
              <a:t>parenchymal</a:t>
            </a:r>
            <a:r>
              <a:rPr lang="en-US" sz="2600" dirty="0"/>
              <a:t> cells, adult nerve cell (</a:t>
            </a:r>
            <a:r>
              <a:rPr lang="en-US" sz="2600" dirty="0" err="1"/>
              <a:t>Nissls</a:t>
            </a:r>
            <a:r>
              <a:rPr lang="en-US" sz="2600" dirty="0"/>
              <a:t> bodies) and </a:t>
            </a:r>
            <a:r>
              <a:rPr lang="en-US" sz="2600" dirty="0" err="1"/>
              <a:t>osteoblasts</a:t>
            </a:r>
            <a:r>
              <a:rPr lang="en-US" sz="2600" dirty="0"/>
              <a:t>.</a:t>
            </a:r>
            <a:r>
              <a:rPr lang="en-US" dirty="0"/>
              <a:t> </a:t>
            </a:r>
            <a:endParaRPr lang="en-US" dirty="0" smtClean="0"/>
          </a:p>
          <a:p>
            <a:pPr algn="l"/>
            <a:r>
              <a:rPr lang="en-US" b="1" dirty="0" smtClean="0"/>
              <a:t>prokaryotic cells:</a:t>
            </a:r>
          </a:p>
          <a:p>
            <a:pPr algn="l"/>
            <a:r>
              <a:rPr lang="en-US" b="1" dirty="0" smtClean="0"/>
              <a:t> </a:t>
            </a:r>
            <a:r>
              <a:rPr lang="en-US" sz="2800" dirty="0" smtClean="0"/>
              <a:t>The </a:t>
            </a:r>
            <a:r>
              <a:rPr lang="en-US" sz="2800" dirty="0" err="1"/>
              <a:t>ribosomes</a:t>
            </a:r>
            <a:r>
              <a:rPr lang="en-US" sz="2800" dirty="0"/>
              <a:t> often occur freely in the cytoplasm or sometimes as polyribosome.</a:t>
            </a:r>
            <a:r>
              <a:rPr lang="en-US" sz="2800" b="1" dirty="0"/>
              <a:t> </a:t>
            </a:r>
            <a:endParaRPr lang="ar-IQ" sz="2800" dirty="0"/>
          </a:p>
        </p:txBody>
      </p:sp>
      <p:sp>
        <p:nvSpPr>
          <p:cNvPr id="2" name="عنوان 1"/>
          <p:cNvSpPr>
            <a:spLocks noGrp="1"/>
          </p:cNvSpPr>
          <p:nvPr>
            <p:ph type="title"/>
          </p:nvPr>
        </p:nvSpPr>
        <p:spPr/>
        <p:txBody>
          <a:bodyPr>
            <a:normAutofit fontScale="90000"/>
          </a:bodyPr>
          <a:lstStyle/>
          <a:p>
            <a:r>
              <a:rPr lang="ar-IQ" dirty="0"/>
              <a:t/>
            </a:r>
            <a:br>
              <a:rPr lang="ar-IQ" dirty="0"/>
            </a:br>
            <a:r>
              <a:rPr lang="en-US" dirty="0"/>
              <a:t> </a:t>
            </a:r>
            <a:r>
              <a:rPr lang="en-US" b="1" i="1" dirty="0"/>
              <a:t>Locations </a:t>
            </a:r>
            <a:endParaRPr lang="ar-IQ" dirty="0"/>
          </a:p>
        </p:txBody>
      </p:sp>
    </p:spTree>
    <p:extLst>
      <p:ext uri="{BB962C8B-B14F-4D97-AF65-F5344CB8AC3E}">
        <p14:creationId xmlns:p14="http://schemas.microsoft.com/office/powerpoint/2010/main" val="199910821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dirty="0" smtClean="0"/>
          </a:p>
          <a:p>
            <a:endParaRPr lang="en-US" dirty="0" smtClean="0"/>
          </a:p>
          <a:p>
            <a:r>
              <a:rPr lang="en-US" sz="5400" b="1" dirty="0" smtClean="0"/>
              <a:t>What the function of Ribosome?</a:t>
            </a:r>
            <a:endParaRPr lang="ar-IQ" sz="5400" b="1"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107523345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endParaRPr lang="en-US" sz="3600" b="1" dirty="0" smtClean="0"/>
          </a:p>
          <a:p>
            <a:r>
              <a:rPr lang="en-US" sz="3600" dirty="0" smtClean="0">
                <a:latin typeface="Aharoni" pitchFamily="2" charset="-79"/>
                <a:cs typeface="+mj-cs"/>
              </a:rPr>
              <a:t>What meaning of mitochondria ?</a:t>
            </a:r>
            <a:endParaRPr lang="ar-IQ" sz="3600" dirty="0">
              <a:latin typeface="Aharoni" pitchFamily="2" charset="-79"/>
              <a:cs typeface="+mj-cs"/>
            </a:endParaRPr>
          </a:p>
        </p:txBody>
      </p:sp>
      <p:sp>
        <p:nvSpPr>
          <p:cNvPr id="2" name="عنوان 1"/>
          <p:cNvSpPr>
            <a:spLocks noGrp="1"/>
          </p:cNvSpPr>
          <p:nvPr>
            <p:ph type="title"/>
          </p:nvPr>
        </p:nvSpPr>
        <p:spPr/>
        <p:txBody>
          <a:bodyPr/>
          <a:lstStyle/>
          <a:p>
            <a:endParaRPr lang="ar-IQ"/>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20000"/>
          </a:bodyPr>
          <a:lstStyle/>
          <a:p>
            <a:pPr algn="l"/>
            <a:endParaRPr lang="en-US" dirty="0" smtClean="0"/>
          </a:p>
          <a:p>
            <a:pPr algn="l"/>
            <a:endParaRPr lang="en-US" dirty="0"/>
          </a:p>
          <a:p>
            <a:pPr algn="l"/>
            <a:r>
              <a:rPr lang="en-US" sz="3000" b="1" dirty="0" smtClean="0"/>
              <a:t>1-Proteins </a:t>
            </a:r>
            <a:r>
              <a:rPr lang="en-US" sz="3000" b="1" dirty="0"/>
              <a:t>synthesized for use within the cell cytosol </a:t>
            </a:r>
            <a:r>
              <a:rPr lang="en-US" sz="3000" b="1" dirty="0" smtClean="0"/>
              <a:t>.</a:t>
            </a:r>
          </a:p>
          <a:p>
            <a:pPr algn="l"/>
            <a:endParaRPr lang="en-US" sz="3000" b="1" dirty="0" smtClean="0"/>
          </a:p>
          <a:p>
            <a:pPr algn="l"/>
            <a:endParaRPr lang="en-US" sz="3000" b="1" dirty="0"/>
          </a:p>
          <a:p>
            <a:pPr algn="l"/>
            <a:r>
              <a:rPr lang="en-US" sz="3000" b="1" dirty="0" smtClean="0"/>
              <a:t>2-Polyribosomes </a:t>
            </a:r>
            <a:r>
              <a:rPr lang="en-US" sz="3000" b="1" dirty="0"/>
              <a:t>that are attached to the membranes of the endoplasmic </a:t>
            </a:r>
            <a:r>
              <a:rPr lang="en-US" sz="3000" b="1" dirty="0" smtClean="0"/>
              <a:t>reticulum.</a:t>
            </a:r>
          </a:p>
          <a:p>
            <a:pPr algn="l"/>
            <a:r>
              <a:rPr lang="en-US" sz="3000" b="1" dirty="0" smtClean="0"/>
              <a:t> </a:t>
            </a:r>
            <a:endParaRPr lang="ar-IQ" sz="3000" b="1" dirty="0"/>
          </a:p>
        </p:txBody>
      </p:sp>
      <p:sp>
        <p:nvSpPr>
          <p:cNvPr id="2" name="عنوان 1"/>
          <p:cNvSpPr>
            <a:spLocks noGrp="1"/>
          </p:cNvSpPr>
          <p:nvPr>
            <p:ph type="title"/>
          </p:nvPr>
        </p:nvSpPr>
        <p:spPr/>
        <p:txBody>
          <a:bodyPr/>
          <a:lstStyle/>
          <a:p>
            <a:r>
              <a:rPr lang="en-US" b="1" i="1" dirty="0"/>
              <a:t>The function </a:t>
            </a:r>
            <a:endParaRPr lang="ar-IQ" dirty="0"/>
          </a:p>
        </p:txBody>
      </p:sp>
    </p:spTree>
    <p:extLst>
      <p:ext uri="{BB962C8B-B14F-4D97-AF65-F5344CB8AC3E}">
        <p14:creationId xmlns:p14="http://schemas.microsoft.com/office/powerpoint/2010/main" val="189866305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tretch>
            <a:fillRect/>
          </a:stretch>
        </p:blipFill>
        <p:spPr bwMode="auto">
          <a:xfrm>
            <a:off x="0" y="2420888"/>
            <a:ext cx="9144000" cy="4032448"/>
          </a:xfrm>
          <a:prstGeom prst="rect">
            <a:avLst/>
          </a:prstGeom>
          <a:noFill/>
          <a:ln w="9525">
            <a:noFill/>
            <a:miter lim="800000"/>
            <a:headEnd/>
            <a:tailEnd/>
          </a:ln>
        </p:spPr>
      </p:pic>
      <p:sp>
        <p:nvSpPr>
          <p:cNvPr id="2" name="عنوان 1"/>
          <p:cNvSpPr>
            <a:spLocks noGrp="1"/>
          </p:cNvSpPr>
          <p:nvPr>
            <p:ph type="title"/>
          </p:nvPr>
        </p:nvSpPr>
        <p:spPr/>
        <p:txBody>
          <a:bodyPr/>
          <a:lstStyle/>
          <a:p>
            <a:r>
              <a:rPr lang="en-US" b="1" i="1" dirty="0" err="1"/>
              <a:t>Endomembrane</a:t>
            </a:r>
            <a:r>
              <a:rPr lang="en-US" b="1" i="1" dirty="0"/>
              <a:t> system </a:t>
            </a:r>
            <a:endParaRPr lang="ar-IQ" dirty="0"/>
          </a:p>
        </p:txBody>
      </p:sp>
    </p:spTree>
    <p:extLst>
      <p:ext uri="{BB962C8B-B14F-4D97-AF65-F5344CB8AC3E}">
        <p14:creationId xmlns:p14="http://schemas.microsoft.com/office/powerpoint/2010/main" val="234778814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a:bodyPr>
          <a:lstStyle/>
          <a:p>
            <a:pPr algn="l"/>
            <a:r>
              <a:rPr lang="en-US" b="1" dirty="0"/>
              <a:t>RER</a:t>
            </a:r>
            <a:r>
              <a:rPr lang="en-US" dirty="0"/>
              <a:t> consists </a:t>
            </a:r>
            <a:r>
              <a:rPr lang="en-US" dirty="0" smtClean="0"/>
              <a:t>of:</a:t>
            </a:r>
          </a:p>
          <a:p>
            <a:pPr algn="l"/>
            <a:r>
              <a:rPr lang="en-US" b="1" dirty="0" smtClean="0"/>
              <a:t>Saclike</a:t>
            </a:r>
            <a:r>
              <a:rPr lang="en-US" dirty="0" smtClean="0"/>
              <a:t>        parallel </a:t>
            </a:r>
            <a:r>
              <a:rPr lang="en-US" dirty="0"/>
              <a:t>stacks of flattened </a:t>
            </a:r>
            <a:r>
              <a:rPr lang="en-US" dirty="0" err="1"/>
              <a:t>cisternae</a:t>
            </a:r>
            <a:r>
              <a:rPr lang="en-US" dirty="0"/>
              <a:t>, limited by membranes that are continuous with the outer membrane of the </a:t>
            </a:r>
            <a:r>
              <a:rPr lang="en-US" dirty="0" smtClean="0"/>
              <a:t>nuclear </a:t>
            </a:r>
            <a:r>
              <a:rPr lang="en-US" dirty="0"/>
              <a:t>envelop. </a:t>
            </a:r>
            <a:endParaRPr lang="en-US" dirty="0" smtClean="0"/>
          </a:p>
          <a:p>
            <a:pPr algn="l"/>
            <a:r>
              <a:rPr lang="en-US" b="1" dirty="0" smtClean="0"/>
              <a:t>Enzymes        </a:t>
            </a:r>
            <a:r>
              <a:rPr lang="en-US" dirty="0" smtClean="0"/>
              <a:t>that </a:t>
            </a:r>
            <a:r>
              <a:rPr lang="en-US" dirty="0"/>
              <a:t>can add carbohydrate (sugar) chains to proteins, and then these proteins are called </a:t>
            </a:r>
            <a:r>
              <a:rPr lang="en-US" b="1" dirty="0" err="1"/>
              <a:t>glycoproteins</a:t>
            </a:r>
            <a:r>
              <a:rPr lang="en-US" b="1" dirty="0" smtClean="0"/>
              <a:t>.</a:t>
            </a:r>
          </a:p>
          <a:p>
            <a:pPr algn="l"/>
            <a:r>
              <a:rPr lang="en-US" dirty="0" smtClean="0"/>
              <a:t>Is prominent in cells specializes for protein secretion, such as pancreatic </a:t>
            </a:r>
            <a:r>
              <a:rPr lang="en-US" dirty="0" err="1" smtClean="0"/>
              <a:t>acinar</a:t>
            </a:r>
            <a:r>
              <a:rPr lang="en-US" dirty="0" smtClean="0"/>
              <a:t> cells (</a:t>
            </a:r>
            <a:r>
              <a:rPr lang="en-US" b="1" dirty="0" smtClean="0"/>
              <a:t>digestive enzymes</a:t>
            </a:r>
            <a:r>
              <a:rPr lang="en-US" dirty="0" smtClean="0"/>
              <a:t>), fibroblasts (</a:t>
            </a:r>
            <a:r>
              <a:rPr lang="en-US" b="1" dirty="0" smtClean="0"/>
              <a:t>collagen</a:t>
            </a:r>
            <a:r>
              <a:rPr lang="en-US" dirty="0" smtClean="0"/>
              <a:t>), and plasma cells (</a:t>
            </a:r>
            <a:r>
              <a:rPr lang="en-US" b="1" dirty="0" err="1" smtClean="0"/>
              <a:t>immunoglobulins</a:t>
            </a:r>
            <a:r>
              <a:rPr lang="en-US" dirty="0" smtClean="0"/>
              <a:t>). </a:t>
            </a:r>
            <a:r>
              <a:rPr lang="en-US" b="1" dirty="0" smtClean="0"/>
              <a:t> </a:t>
            </a:r>
            <a:endParaRPr lang="ar-IQ" b="1" dirty="0"/>
          </a:p>
        </p:txBody>
      </p:sp>
      <p:sp>
        <p:nvSpPr>
          <p:cNvPr id="2" name="عنوان 1"/>
          <p:cNvSpPr>
            <a:spLocks noGrp="1"/>
          </p:cNvSpPr>
          <p:nvPr>
            <p:ph type="title"/>
          </p:nvPr>
        </p:nvSpPr>
        <p:spPr/>
        <p:txBody>
          <a:bodyPr>
            <a:normAutofit fontScale="90000"/>
          </a:bodyPr>
          <a:lstStyle/>
          <a:p>
            <a:r>
              <a:rPr lang="en-US" b="1" dirty="0"/>
              <a:t>Rough endoplasmic reticulum (RER) </a:t>
            </a:r>
            <a:endParaRPr lang="ar-IQ" dirty="0"/>
          </a:p>
        </p:txBody>
      </p:sp>
      <p:cxnSp>
        <p:nvCxnSpPr>
          <p:cNvPr id="5" name="رابط كسهم مستقيم 4"/>
          <p:cNvCxnSpPr/>
          <p:nvPr/>
        </p:nvCxnSpPr>
        <p:spPr>
          <a:xfrm>
            <a:off x="2009560" y="3284984"/>
            <a:ext cx="453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2236124" y="4365104"/>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72439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10000"/>
          </a:bodyPr>
          <a:lstStyle/>
          <a:p>
            <a:pPr algn="l"/>
            <a:endParaRPr lang="en-US" dirty="0" smtClean="0">
              <a:latin typeface="Arial"/>
              <a:cs typeface="Arial"/>
            </a:endParaRPr>
          </a:p>
          <a:p>
            <a:pPr algn="l"/>
            <a:r>
              <a:rPr lang="en-US" dirty="0" smtClean="0">
                <a:latin typeface="Arial"/>
                <a:cs typeface="Arial"/>
              </a:rPr>
              <a:t>●</a:t>
            </a:r>
            <a:r>
              <a:rPr lang="en-US" dirty="0" smtClean="0"/>
              <a:t>Which </a:t>
            </a:r>
            <a:r>
              <a:rPr lang="en-US" dirty="0"/>
              <a:t>is continuous with rough </a:t>
            </a:r>
            <a:r>
              <a:rPr lang="en-US" dirty="0" smtClean="0"/>
              <a:t>ER.</a:t>
            </a:r>
          </a:p>
          <a:p>
            <a:pPr algn="l"/>
            <a:r>
              <a:rPr lang="en-US" dirty="0" smtClean="0"/>
              <a:t> </a:t>
            </a:r>
          </a:p>
          <a:p>
            <a:pPr algn="l"/>
            <a:r>
              <a:rPr lang="en-US" dirty="0" smtClean="0">
                <a:latin typeface="Arial"/>
                <a:cs typeface="Arial"/>
              </a:rPr>
              <a:t>●</a:t>
            </a:r>
            <a:r>
              <a:rPr lang="en-US" dirty="0" smtClean="0"/>
              <a:t>Does </a:t>
            </a:r>
            <a:r>
              <a:rPr lang="en-US" dirty="0"/>
              <a:t>not have attached </a:t>
            </a:r>
            <a:r>
              <a:rPr lang="en-US" dirty="0" err="1"/>
              <a:t>ribosomes</a:t>
            </a:r>
            <a:r>
              <a:rPr lang="en-US" dirty="0" smtClean="0"/>
              <a:t>.</a:t>
            </a:r>
          </a:p>
          <a:p>
            <a:pPr algn="l"/>
            <a:endParaRPr lang="en-US" dirty="0" smtClean="0">
              <a:latin typeface="Arial"/>
              <a:cs typeface="Arial"/>
            </a:endParaRPr>
          </a:p>
          <a:p>
            <a:pPr algn="l"/>
            <a:r>
              <a:rPr lang="en-US" dirty="0" smtClean="0">
                <a:latin typeface="Arial"/>
                <a:cs typeface="Arial"/>
              </a:rPr>
              <a:t>●</a:t>
            </a:r>
            <a:r>
              <a:rPr lang="en-US" dirty="0" smtClean="0"/>
              <a:t>Certain organs contain an abundance of smooth ER and its function depends on the organ. In some organs, smooth ER is associated with the production of </a:t>
            </a:r>
            <a:r>
              <a:rPr lang="en-US" b="1" dirty="0" smtClean="0"/>
              <a:t>lipids</a:t>
            </a:r>
            <a:r>
              <a:rPr lang="en-US" dirty="0" smtClean="0"/>
              <a:t>. For example, in the testis, smooth ER produces </a:t>
            </a:r>
            <a:r>
              <a:rPr lang="en-US" b="1" dirty="0" smtClean="0"/>
              <a:t>testosterone</a:t>
            </a:r>
            <a:r>
              <a:rPr lang="en-US" dirty="0" smtClean="0"/>
              <a:t>, a steroid hormone. In the liver, smooth ER helps </a:t>
            </a:r>
            <a:r>
              <a:rPr lang="en-US" b="1" dirty="0" smtClean="0"/>
              <a:t>detoxify drugs</a:t>
            </a:r>
            <a:r>
              <a:rPr lang="en-US" dirty="0" smtClean="0"/>
              <a:t>. </a:t>
            </a:r>
            <a:endParaRPr lang="ar-IQ" dirty="0"/>
          </a:p>
        </p:txBody>
      </p:sp>
      <p:sp>
        <p:nvSpPr>
          <p:cNvPr id="2" name="عنوان 1"/>
          <p:cNvSpPr>
            <a:spLocks noGrp="1"/>
          </p:cNvSpPr>
          <p:nvPr>
            <p:ph type="title"/>
          </p:nvPr>
        </p:nvSpPr>
        <p:spPr/>
        <p:txBody>
          <a:bodyPr>
            <a:normAutofit fontScale="90000"/>
          </a:bodyPr>
          <a:lstStyle/>
          <a:p>
            <a:r>
              <a:rPr lang="en-US" b="1" dirty="0"/>
              <a:t>Smooth endoplasmic reticulum (SER)</a:t>
            </a:r>
            <a:endParaRPr lang="ar-IQ" dirty="0"/>
          </a:p>
        </p:txBody>
      </p:sp>
    </p:spTree>
    <p:extLst>
      <p:ext uri="{BB962C8B-B14F-4D97-AF65-F5344CB8AC3E}">
        <p14:creationId xmlns:p14="http://schemas.microsoft.com/office/powerpoint/2010/main" val="233429332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20000"/>
          </a:bodyPr>
          <a:lstStyle/>
          <a:p>
            <a:pPr algn="l"/>
            <a:r>
              <a:rPr lang="en-US" dirty="0" smtClean="0"/>
              <a:t>1-The </a:t>
            </a:r>
            <a:r>
              <a:rPr lang="en-US" dirty="0"/>
              <a:t>smooth ER serves a number of different </a:t>
            </a:r>
            <a:r>
              <a:rPr lang="en-US" dirty="0" smtClean="0"/>
              <a:t>purposes</a:t>
            </a:r>
            <a:r>
              <a:rPr lang="en-US" dirty="0"/>
              <a:t>. It is responsible for protein </a:t>
            </a:r>
            <a:r>
              <a:rPr lang="en-US" dirty="0" smtClean="0"/>
              <a:t>translation.</a:t>
            </a:r>
          </a:p>
          <a:p>
            <a:pPr algn="l"/>
            <a:endParaRPr lang="en-US" dirty="0" smtClean="0"/>
          </a:p>
          <a:p>
            <a:pPr algn="l"/>
            <a:r>
              <a:rPr lang="en-US" dirty="0" smtClean="0"/>
              <a:t>2-The </a:t>
            </a:r>
            <a:r>
              <a:rPr lang="en-US" dirty="0"/>
              <a:t>smooth ER also helps in the production and storage of glycogen, triglycerides, steroids, and other </a:t>
            </a:r>
            <a:r>
              <a:rPr lang="en-US" dirty="0" smtClean="0"/>
              <a:t>macromolecules.</a:t>
            </a:r>
          </a:p>
          <a:p>
            <a:pPr algn="l"/>
            <a:endParaRPr lang="en-US" dirty="0" smtClean="0"/>
          </a:p>
          <a:p>
            <a:pPr algn="l"/>
            <a:r>
              <a:rPr lang="en-US" dirty="0" smtClean="0"/>
              <a:t>3-The </a:t>
            </a:r>
            <a:r>
              <a:rPr lang="en-US" dirty="0"/>
              <a:t>smooth ER is important to muscle cells. It stores and regulates the calcium ions in the muscle </a:t>
            </a:r>
            <a:r>
              <a:rPr lang="en-US" dirty="0" smtClean="0"/>
              <a:t>cells.</a:t>
            </a:r>
          </a:p>
          <a:p>
            <a:pPr algn="l"/>
            <a:endParaRPr lang="en-US" dirty="0" smtClean="0"/>
          </a:p>
          <a:p>
            <a:pPr algn="l"/>
            <a:r>
              <a:rPr lang="en-US" dirty="0" smtClean="0"/>
              <a:t>4-The </a:t>
            </a:r>
            <a:r>
              <a:rPr lang="en-US" dirty="0"/>
              <a:t>smooth ER synthesizes membrane phospholipids which go inward from the endoplasmic reticulum to the nuclear membrane to replace it.</a:t>
            </a:r>
            <a:endParaRPr lang="ar-IQ" dirty="0"/>
          </a:p>
        </p:txBody>
      </p:sp>
      <p:sp>
        <p:nvSpPr>
          <p:cNvPr id="2" name="عنوان 1"/>
          <p:cNvSpPr>
            <a:spLocks noGrp="1"/>
          </p:cNvSpPr>
          <p:nvPr>
            <p:ph type="title"/>
          </p:nvPr>
        </p:nvSpPr>
        <p:spPr/>
        <p:txBody>
          <a:bodyPr/>
          <a:lstStyle/>
          <a:p>
            <a:r>
              <a:rPr lang="en-US" b="1" i="1" dirty="0"/>
              <a:t>The functions of smooth ER</a:t>
            </a:r>
            <a:endParaRPr lang="ar-IQ" dirty="0"/>
          </a:p>
        </p:txBody>
      </p:sp>
    </p:spTree>
    <p:extLst>
      <p:ext uri="{BB962C8B-B14F-4D97-AF65-F5344CB8AC3E}">
        <p14:creationId xmlns:p14="http://schemas.microsoft.com/office/powerpoint/2010/main" val="320158479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sz="half" idx="2"/>
          </p:nvPr>
        </p:nvSpPr>
        <p:spPr/>
        <p:txBody>
          <a:bodyPr/>
          <a:lstStyle/>
          <a:p>
            <a:endParaRPr lang="ar-IQ" dirty="0"/>
          </a:p>
        </p:txBody>
      </p:sp>
      <p:sp>
        <p:nvSpPr>
          <p:cNvPr id="2" name="عنوان 1"/>
          <p:cNvSpPr>
            <a:spLocks noGrp="1"/>
          </p:cNvSpPr>
          <p:nvPr>
            <p:ph type="title"/>
          </p:nvPr>
        </p:nvSpPr>
        <p:spPr/>
        <p:txBody>
          <a:bodyPr>
            <a:normAutofit/>
          </a:bodyPr>
          <a:lstStyle/>
          <a:p>
            <a:r>
              <a:rPr lang="en-US" sz="2400" i="1" dirty="0" smtClean="0"/>
              <a:t>The endoplasmic reticulum forms</a:t>
            </a:r>
            <a:endParaRPr lang="ar-IQ" sz="2400" dirty="0"/>
          </a:p>
        </p:txBody>
      </p:sp>
      <p:sp>
        <p:nvSpPr>
          <p:cNvPr id="4" name="عنصر نائب للمحتوى 3"/>
          <p:cNvSpPr>
            <a:spLocks noGrp="1"/>
          </p:cNvSpPr>
          <p:nvPr>
            <p:ph idx="1"/>
          </p:nvPr>
        </p:nvSpPr>
        <p:spPr>
          <a:xfrm>
            <a:off x="4651962" y="1124744"/>
            <a:ext cx="3904076" cy="5328592"/>
          </a:xfrm>
        </p:spPr>
        <p:txBody>
          <a:bodyPr>
            <a:normAutofit/>
          </a:bodyPr>
          <a:lstStyle/>
          <a:p>
            <a:pPr algn="l"/>
            <a:r>
              <a:rPr lang="en-US" dirty="0" smtClean="0"/>
              <a:t>1- </a:t>
            </a:r>
            <a:r>
              <a:rPr lang="en-US" b="1" i="1" dirty="0" smtClean="0"/>
              <a:t>Lamellar form or </a:t>
            </a:r>
            <a:r>
              <a:rPr lang="en-US" b="1" i="1" dirty="0" err="1" smtClean="0"/>
              <a:t>cisternae</a:t>
            </a:r>
            <a:endParaRPr lang="ar-IQ" dirty="0" smtClean="0"/>
          </a:p>
          <a:p>
            <a:pPr algn="l"/>
            <a:r>
              <a:rPr lang="en-US" dirty="0" smtClean="0"/>
              <a:t>-fluid-filled sac</a:t>
            </a:r>
          </a:p>
          <a:p>
            <a:pPr algn="l"/>
            <a:r>
              <a:rPr lang="en-US" dirty="0" smtClean="0"/>
              <a:t>-long ,flattened, sac-like, </a:t>
            </a:r>
            <a:r>
              <a:rPr lang="en-US" dirty="0" err="1" smtClean="0"/>
              <a:t>unbranched</a:t>
            </a:r>
            <a:r>
              <a:rPr lang="en-US" dirty="0" smtClean="0"/>
              <a:t> tubules </a:t>
            </a:r>
          </a:p>
          <a:p>
            <a:pPr algn="l"/>
            <a:r>
              <a:rPr lang="en-US" dirty="0" smtClean="0"/>
              <a:t>2- </a:t>
            </a:r>
            <a:r>
              <a:rPr lang="en-US" b="1" i="1" dirty="0" smtClean="0"/>
              <a:t>Vesicular </a:t>
            </a:r>
          </a:p>
          <a:p>
            <a:pPr algn="l"/>
            <a:r>
              <a:rPr lang="en-US" dirty="0" smtClean="0"/>
              <a:t>oval, membrane-bound vacuolar structures. </a:t>
            </a:r>
            <a:r>
              <a:rPr lang="ar-IQ" dirty="0" err="1" smtClean="0"/>
              <a:t>-</a:t>
            </a:r>
            <a:endParaRPr lang="en-US" dirty="0" smtClean="0"/>
          </a:p>
          <a:p>
            <a:pPr algn="l"/>
            <a:endParaRPr lang="en-US" b="1" i="1" dirty="0" smtClean="0"/>
          </a:p>
          <a:p>
            <a:pPr algn="l"/>
            <a:r>
              <a:rPr lang="en-US" dirty="0" smtClean="0"/>
              <a:t>3- </a:t>
            </a:r>
            <a:r>
              <a:rPr lang="en-US" b="1" i="1" dirty="0" smtClean="0"/>
              <a:t>Tubular</a:t>
            </a:r>
            <a:endParaRPr lang="ar-IQ" dirty="0" smtClean="0"/>
          </a:p>
          <a:p>
            <a:pPr algn="l"/>
            <a:r>
              <a:rPr lang="en-US" dirty="0" smtClean="0"/>
              <a:t>The tubules are branched structures forming the reticular system along with the </a:t>
            </a:r>
            <a:r>
              <a:rPr lang="en-US" dirty="0" err="1" smtClean="0"/>
              <a:t>cisternae</a:t>
            </a:r>
            <a:r>
              <a:rPr lang="en-US" dirty="0" smtClean="0"/>
              <a:t> and vesicles, occur almost in all the cells. </a:t>
            </a:r>
          </a:p>
          <a:p>
            <a:endParaRPr lang="ar-IQ" dirty="0"/>
          </a:p>
        </p:txBody>
      </p:sp>
      <p:pic>
        <p:nvPicPr>
          <p:cNvPr id="27650" name="Picture 2" descr="C:\Users\dell\Desktop\image_thumb191.png"/>
          <p:cNvPicPr>
            <a:picLocks noChangeAspect="1" noChangeArrowheads="1"/>
          </p:cNvPicPr>
          <p:nvPr/>
        </p:nvPicPr>
        <p:blipFill>
          <a:blip r:embed="rId2" cstate="print"/>
          <a:srcRect/>
          <a:stretch>
            <a:fillRect/>
          </a:stretch>
        </p:blipFill>
        <p:spPr bwMode="auto">
          <a:xfrm>
            <a:off x="323528" y="764704"/>
            <a:ext cx="3347864" cy="5832648"/>
          </a:xfrm>
          <a:prstGeom prst="rect">
            <a:avLst/>
          </a:prstGeom>
          <a:noFill/>
        </p:spPr>
      </p:pic>
    </p:spTree>
    <p:extLst>
      <p:ext uri="{BB962C8B-B14F-4D97-AF65-F5344CB8AC3E}">
        <p14:creationId xmlns:p14="http://schemas.microsoft.com/office/powerpoint/2010/main" val="413353314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IQ" dirty="0"/>
          </a:p>
        </p:txBody>
      </p:sp>
      <p:sp>
        <p:nvSpPr>
          <p:cNvPr id="2" name="عنوان 1"/>
          <p:cNvSpPr>
            <a:spLocks noGrp="1"/>
          </p:cNvSpPr>
          <p:nvPr>
            <p:ph type="title"/>
          </p:nvPr>
        </p:nvSpPr>
        <p:spPr/>
        <p:txBody>
          <a:bodyPr/>
          <a:lstStyle/>
          <a:p>
            <a:endParaRPr lang="ar-IQ"/>
          </a:p>
        </p:txBody>
      </p:sp>
      <p:graphicFrame>
        <p:nvGraphicFramePr>
          <p:cNvPr id="1026" name="Object 2"/>
          <p:cNvGraphicFramePr>
            <a:graphicFrameLocks noChangeAspect="1"/>
          </p:cNvGraphicFramePr>
          <p:nvPr>
            <p:extLst>
              <p:ext uri="{D42A27DB-BD31-4B8C-83A1-F6EECF244321}">
                <p14:modId xmlns:p14="http://schemas.microsoft.com/office/powerpoint/2010/main" val="1330403012"/>
              </p:ext>
            </p:extLst>
          </p:nvPr>
        </p:nvGraphicFramePr>
        <p:xfrm>
          <a:off x="0" y="-1066800"/>
          <a:ext cx="9144000" cy="7924800"/>
        </p:xfrm>
        <a:graphic>
          <a:graphicData uri="http://schemas.openxmlformats.org/presentationml/2006/ole">
            <mc:AlternateContent xmlns:mc="http://schemas.openxmlformats.org/markup-compatibility/2006">
              <mc:Choice xmlns:v="urn:schemas-microsoft-com:vml" Requires="v">
                <p:oleObj spid="_x0000_s1049" name="مستند" r:id="rId4" imgW="6112129" imgH="7106133" progId="Word.Document.12">
                  <p:embed/>
                </p:oleObj>
              </mc:Choice>
              <mc:Fallback>
                <p:oleObj name="مستند" r:id="rId4" imgW="6112129" imgH="7106133" progId="Word.Document.12">
                  <p:embed/>
                  <p:pic>
                    <p:nvPicPr>
                      <p:cNvPr id="0" name=""/>
                      <p:cNvPicPr>
                        <a:picLocks noChangeAspect="1" noChangeArrowheads="1"/>
                      </p:cNvPicPr>
                      <p:nvPr/>
                    </p:nvPicPr>
                    <p:blipFill>
                      <a:blip r:embed="rId5"/>
                      <a:srcRect/>
                      <a:stretch>
                        <a:fillRect/>
                      </a:stretch>
                    </p:blipFill>
                    <p:spPr bwMode="auto">
                      <a:xfrm>
                        <a:off x="0" y="-1066800"/>
                        <a:ext cx="9144000" cy="79248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98839970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a:bodyPr>
          <a:lstStyle/>
          <a:p>
            <a:r>
              <a:rPr lang="en-US" sz="2800" b="1" dirty="0"/>
              <a:t>Centrosome</a:t>
            </a:r>
            <a:r>
              <a:rPr lang="en-US" dirty="0"/>
              <a:t> is a zone of cytoplasm, usually centrally located in the cell adjacent to the nucleus and often surrounded by the Golgi apparatus. </a:t>
            </a:r>
            <a:endParaRPr lang="en-US" dirty="0" smtClean="0"/>
          </a:p>
          <a:p>
            <a:endParaRPr lang="en-US" dirty="0"/>
          </a:p>
          <a:p>
            <a:r>
              <a:rPr lang="en-US" dirty="0" smtClean="0"/>
              <a:t>The </a:t>
            </a:r>
            <a:r>
              <a:rPr lang="en-US" dirty="0"/>
              <a:t>centrosome acts as a nucleation center for microtubules which radiate from here towards the cell periphery. It contains a pair of centrioles embedded in a matrix of tubulin subunits, and are arranged with their long axes at the right angles to each other.</a:t>
            </a:r>
          </a:p>
        </p:txBody>
      </p:sp>
      <p:sp>
        <p:nvSpPr>
          <p:cNvPr id="2" name="عنوان 1"/>
          <p:cNvSpPr>
            <a:spLocks noGrp="1"/>
          </p:cNvSpPr>
          <p:nvPr>
            <p:ph type="title"/>
          </p:nvPr>
        </p:nvSpPr>
        <p:spPr/>
        <p:txBody>
          <a:bodyPr/>
          <a:lstStyle/>
          <a:p>
            <a:r>
              <a:rPr lang="en-US" dirty="0"/>
              <a:t>Centrosome</a:t>
            </a:r>
          </a:p>
        </p:txBody>
      </p:sp>
    </p:spTree>
    <p:extLst>
      <p:ext uri="{BB962C8B-B14F-4D97-AF65-F5344CB8AC3E}">
        <p14:creationId xmlns:p14="http://schemas.microsoft.com/office/powerpoint/2010/main" val="179351379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dirty="0" smtClean="0"/>
              <a:t> </a:t>
            </a:r>
          </a:p>
          <a:p>
            <a:r>
              <a:rPr lang="en-US" dirty="0" smtClean="0"/>
              <a:t>Are rod-shaped </a:t>
            </a:r>
            <a:r>
              <a:rPr lang="en-US" dirty="0"/>
              <a:t>bodies near the nucleus that functions in cell division. They help to organize the cell and divide the cell contents during this process. </a:t>
            </a:r>
            <a:endParaRPr lang="en-US" dirty="0" smtClean="0"/>
          </a:p>
          <a:p>
            <a:endParaRPr lang="en-US" dirty="0"/>
          </a:p>
          <a:p>
            <a:r>
              <a:rPr lang="en-US" dirty="0" smtClean="0"/>
              <a:t>Centrioles </a:t>
            </a:r>
            <a:r>
              <a:rPr lang="en-US" dirty="0"/>
              <a:t>act as microtubule organizing center for the microtubules of the spindle which controls distribution of chromosomes to the daughter cells .</a:t>
            </a:r>
          </a:p>
        </p:txBody>
      </p:sp>
      <p:sp>
        <p:nvSpPr>
          <p:cNvPr id="2" name="عنوان 1"/>
          <p:cNvSpPr>
            <a:spLocks noGrp="1"/>
          </p:cNvSpPr>
          <p:nvPr>
            <p:ph type="title"/>
          </p:nvPr>
        </p:nvSpPr>
        <p:spPr/>
        <p:txBody>
          <a:bodyPr/>
          <a:lstStyle/>
          <a:p>
            <a:r>
              <a:rPr lang="en-US" dirty="0"/>
              <a:t>Centrioles </a:t>
            </a:r>
          </a:p>
        </p:txBody>
      </p:sp>
    </p:spTree>
    <p:extLst>
      <p:ext uri="{BB962C8B-B14F-4D97-AF65-F5344CB8AC3E}">
        <p14:creationId xmlns:p14="http://schemas.microsoft.com/office/powerpoint/2010/main" val="274873028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endParaRPr lang="en-US" dirty="0" smtClean="0"/>
          </a:p>
          <a:p>
            <a:r>
              <a:rPr lang="en-US" dirty="0" smtClean="0"/>
              <a:t>Each </a:t>
            </a:r>
            <a:r>
              <a:rPr lang="en-US" dirty="0"/>
              <a:t>centriole is cylindrical in form, consisting of nine triplets of parallel microtubules. The pattern is so named because a ring of nine microtubules (triplets) are arranged at right angles to one another. </a:t>
            </a:r>
            <a:endParaRPr lang="en-US" dirty="0" smtClean="0"/>
          </a:p>
          <a:p>
            <a:r>
              <a:rPr lang="en-US" dirty="0" smtClean="0"/>
              <a:t>Each </a:t>
            </a:r>
            <a:r>
              <a:rPr lang="en-US" dirty="0"/>
              <a:t>triplet consist of an inner (complete) microtubule (A), which is circular in cross section, and two further (incomplete) microtubules (B and C), which are C shaped </a:t>
            </a:r>
          </a:p>
        </p:txBody>
      </p:sp>
      <p:sp>
        <p:nvSpPr>
          <p:cNvPr id="2" name="عنوان 1"/>
          <p:cNvSpPr>
            <a:spLocks noGrp="1"/>
          </p:cNvSpPr>
          <p:nvPr>
            <p:ph type="title"/>
          </p:nvPr>
        </p:nvSpPr>
        <p:spPr/>
        <p:txBody>
          <a:bodyPr/>
          <a:lstStyle/>
          <a:p>
            <a:r>
              <a:rPr lang="en-US" dirty="0"/>
              <a:t>The Structure of centriole</a:t>
            </a:r>
          </a:p>
        </p:txBody>
      </p:sp>
    </p:spTree>
    <p:extLst>
      <p:ext uri="{BB962C8B-B14F-4D97-AF65-F5344CB8AC3E}">
        <p14:creationId xmlns:p14="http://schemas.microsoft.com/office/powerpoint/2010/main" val="397452741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10000"/>
          </a:bodyPr>
          <a:lstStyle/>
          <a:p>
            <a:endParaRPr lang="ar-IQ" dirty="0"/>
          </a:p>
          <a:p>
            <a:pPr algn="l"/>
            <a:r>
              <a:rPr lang="en-US" dirty="0"/>
              <a:t> </a:t>
            </a:r>
            <a:r>
              <a:rPr lang="en-US" sz="3600" b="1" i="1" dirty="0" smtClean="0"/>
              <a:t>Mitochondria</a:t>
            </a:r>
            <a:endParaRPr lang="en-US" b="1" i="1" dirty="0" smtClean="0"/>
          </a:p>
          <a:p>
            <a:pPr algn="l"/>
            <a:r>
              <a:rPr lang="en-US" sz="3400" dirty="0" smtClean="0"/>
              <a:t>Are </a:t>
            </a:r>
            <a:r>
              <a:rPr lang="en-US" sz="3400" dirty="0"/>
              <a:t>membrane-bound organelles lying in the cytoplasm. They are spherical or filamentous (rod- shape) structures with the size about (0.5- 1μm) wide with length up to 10μm. </a:t>
            </a:r>
          </a:p>
        </p:txBody>
      </p:sp>
      <p:sp>
        <p:nvSpPr>
          <p:cNvPr id="2" name="عنوان 1"/>
          <p:cNvSpPr>
            <a:spLocks noGrp="1"/>
          </p:cNvSpPr>
          <p:nvPr>
            <p:ph type="title"/>
          </p:nvPr>
        </p:nvSpPr>
        <p:spPr/>
        <p:txBody>
          <a:bodyPr/>
          <a:lstStyle/>
          <a:p>
            <a:endParaRPr lang="ar-IQ"/>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99592" y="2674938"/>
            <a:ext cx="7128792" cy="385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p:txBody>
          <a:bodyPr/>
          <a:lstStyle/>
          <a:p>
            <a:r>
              <a:rPr lang="en-US" dirty="0"/>
              <a:t>The Structure of centriole</a:t>
            </a:r>
          </a:p>
        </p:txBody>
      </p:sp>
    </p:spTree>
    <p:extLst>
      <p:ext uri="{BB962C8B-B14F-4D97-AF65-F5344CB8AC3E}">
        <p14:creationId xmlns:p14="http://schemas.microsoft.com/office/powerpoint/2010/main" val="335662862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dirty="0"/>
              <a:t> </a:t>
            </a:r>
          </a:p>
        </p:txBody>
      </p:sp>
      <p:sp>
        <p:nvSpPr>
          <p:cNvPr id="2" name="عنوان 1"/>
          <p:cNvSpPr>
            <a:spLocks noGrp="1"/>
          </p:cNvSpPr>
          <p:nvPr>
            <p:ph type="title"/>
          </p:nvPr>
        </p:nvSpPr>
        <p:spPr/>
        <p:txBody>
          <a:bodyPr>
            <a:normAutofit/>
          </a:bodyPr>
          <a:lstStyle/>
          <a:p>
            <a:r>
              <a:rPr lang="en-US" dirty="0"/>
              <a:t>Ultrastructure of the centriole</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700808"/>
            <a:ext cx="9793088" cy="475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98644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r>
              <a:rPr lang="en-US" dirty="0"/>
              <a:t>Basically these are the same thing; a centriole is made up of </a:t>
            </a:r>
            <a:r>
              <a:rPr lang="en-US" dirty="0" smtClean="0"/>
              <a:t>nine (9</a:t>
            </a:r>
            <a:r>
              <a:rPr lang="en-US" dirty="0"/>
              <a:t>) sets of triplet microtubules. A centriole is commonly found in the centrosome. </a:t>
            </a:r>
            <a:endParaRPr lang="en-US" dirty="0" smtClean="0"/>
          </a:p>
          <a:p>
            <a:r>
              <a:rPr lang="en-US" dirty="0" smtClean="0"/>
              <a:t>The </a:t>
            </a:r>
            <a:r>
              <a:rPr lang="en-US" dirty="0"/>
              <a:t>centriole is a short cylinder-like structure while Basal bodies are commonly found just beneath the plasma membrane. </a:t>
            </a:r>
            <a:endParaRPr lang="en-US" dirty="0" smtClean="0"/>
          </a:p>
          <a:p>
            <a:r>
              <a:rPr lang="en-US" dirty="0" smtClean="0"/>
              <a:t>Centrioles </a:t>
            </a:r>
            <a:r>
              <a:rPr lang="en-US" dirty="0"/>
              <a:t>seem to determine the position of the </a:t>
            </a:r>
            <a:r>
              <a:rPr lang="en-US" dirty="0" err="1"/>
              <a:t>pericentriolar</a:t>
            </a:r>
            <a:r>
              <a:rPr lang="en-US" dirty="0"/>
              <a:t> material, which in turn affects the polarity of the cell.</a:t>
            </a:r>
          </a:p>
          <a:p>
            <a:endParaRPr lang="en-US" dirty="0"/>
          </a:p>
        </p:txBody>
      </p:sp>
      <p:sp>
        <p:nvSpPr>
          <p:cNvPr id="2" name="عنوان 1"/>
          <p:cNvSpPr>
            <a:spLocks noGrp="1"/>
          </p:cNvSpPr>
          <p:nvPr>
            <p:ph type="title"/>
          </p:nvPr>
        </p:nvSpPr>
        <p:spPr/>
        <p:txBody>
          <a:bodyPr/>
          <a:lstStyle/>
          <a:p>
            <a:r>
              <a:rPr lang="en-US" dirty="0"/>
              <a:t>Centrioles and basal bodies</a:t>
            </a:r>
          </a:p>
        </p:txBody>
      </p:sp>
    </p:spTree>
    <p:extLst>
      <p:ext uri="{BB962C8B-B14F-4D97-AF65-F5344CB8AC3E}">
        <p14:creationId xmlns:p14="http://schemas.microsoft.com/office/powerpoint/2010/main" val="414451700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83568" y="2780928"/>
            <a:ext cx="799288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p:txBody>
          <a:bodyPr>
            <a:normAutofit fontScale="90000"/>
          </a:bodyPr>
          <a:lstStyle/>
          <a:p>
            <a:r>
              <a:rPr lang="en-US" dirty="0"/>
              <a:t>Basal body and centriole structure</a:t>
            </a:r>
          </a:p>
        </p:txBody>
      </p:sp>
    </p:spTree>
    <p:extLst>
      <p:ext uri="{BB962C8B-B14F-4D97-AF65-F5344CB8AC3E}">
        <p14:creationId xmlns:p14="http://schemas.microsoft.com/office/powerpoint/2010/main" val="192109548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en-US" sz="7200" i="1" dirty="0" smtClean="0"/>
              <a:t>Thank you</a:t>
            </a:r>
            <a:endParaRPr lang="en-US" sz="7200" i="1" dirty="0"/>
          </a:p>
        </p:txBody>
      </p:sp>
      <p:sp>
        <p:nvSpPr>
          <p:cNvPr id="3" name="عنوان فرعي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870044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dirty="0" smtClean="0"/>
              <a:t> </a:t>
            </a:r>
          </a:p>
          <a:p>
            <a:pPr algn="l"/>
            <a:r>
              <a:rPr lang="en-US" sz="4400" b="1" i="1" dirty="0" smtClean="0"/>
              <a:t>What the characteristics feature of mitochondria ?</a:t>
            </a:r>
            <a:endParaRPr lang="ar-IQ" sz="4000" b="1" i="1" dirty="0"/>
          </a:p>
        </p:txBody>
      </p:sp>
      <p:sp>
        <p:nvSpPr>
          <p:cNvPr id="2" name="عنوان 1"/>
          <p:cNvSpPr>
            <a:spLocks noGrp="1"/>
          </p:cNvSpPr>
          <p:nvPr>
            <p:ph type="title"/>
          </p:nvPr>
        </p:nvSpPr>
        <p:spPr/>
        <p:txBody>
          <a:bodyPr/>
          <a:lstStyle/>
          <a:p>
            <a:endParaRPr lang="ar-IQ"/>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endParaRPr lang="ar-IQ" dirty="0"/>
          </a:p>
          <a:p>
            <a:pPr algn="l"/>
            <a:r>
              <a:rPr lang="en-US" dirty="0"/>
              <a:t> </a:t>
            </a:r>
            <a:r>
              <a:rPr lang="en-US" dirty="0" smtClean="0">
                <a:latin typeface="Arial"/>
                <a:cs typeface="Arial"/>
              </a:rPr>
              <a:t>●</a:t>
            </a:r>
            <a:r>
              <a:rPr lang="en-US" dirty="0" smtClean="0">
                <a:latin typeface="Century" pitchFamily="18" charset="0"/>
                <a:cs typeface="+mj-cs"/>
              </a:rPr>
              <a:t>The </a:t>
            </a:r>
            <a:r>
              <a:rPr lang="en-US" dirty="0">
                <a:latin typeface="Century" pitchFamily="18" charset="0"/>
                <a:cs typeface="+mj-cs"/>
              </a:rPr>
              <a:t>mitochondria vary in number with cell activity. </a:t>
            </a:r>
          </a:p>
          <a:p>
            <a:pPr algn="just"/>
            <a:r>
              <a:rPr lang="en-US" dirty="0">
                <a:latin typeface="Century" pitchFamily="18" charset="0"/>
                <a:cs typeface="+mj-cs"/>
              </a:rPr>
              <a:t>●They found in few numbers in lymphocytes and epithelial cells, but large number in cells with high metabolic activity as kidney tubule cells and cardiac muscle cells</a:t>
            </a:r>
            <a:r>
              <a:rPr lang="en-US" dirty="0" smtClean="0">
                <a:latin typeface="Century" pitchFamily="18" charset="0"/>
                <a:cs typeface="+mj-cs"/>
              </a:rPr>
              <a:t>.                                                   </a:t>
            </a:r>
            <a:endParaRPr lang="en-US" dirty="0">
              <a:latin typeface="Century" pitchFamily="18" charset="0"/>
              <a:cs typeface="+mj-cs"/>
            </a:endParaRPr>
          </a:p>
          <a:p>
            <a:pPr algn="just"/>
            <a:r>
              <a:rPr lang="ar-IQ" b="1" dirty="0" err="1">
                <a:cs typeface="+mj-cs"/>
              </a:rPr>
              <a:t>●</a:t>
            </a:r>
            <a:endParaRPr lang="ar-IQ" b="1" dirty="0">
              <a:cs typeface="+mj-cs"/>
            </a:endParaRPr>
          </a:p>
        </p:txBody>
      </p:sp>
      <p:sp>
        <p:nvSpPr>
          <p:cNvPr id="2" name="عنوان 1"/>
          <p:cNvSpPr>
            <a:spLocks noGrp="1"/>
          </p:cNvSpPr>
          <p:nvPr>
            <p:ph type="title"/>
          </p:nvPr>
        </p:nvSpPr>
        <p:spPr/>
        <p:txBody>
          <a:bodyPr>
            <a:normAutofit fontScale="90000"/>
          </a:bodyPr>
          <a:lstStyle/>
          <a:p>
            <a:r>
              <a:rPr lang="ar-IQ" dirty="0"/>
              <a:t/>
            </a:r>
            <a:br>
              <a:rPr lang="ar-IQ" dirty="0"/>
            </a:br>
            <a:r>
              <a:rPr lang="en-US" dirty="0"/>
              <a:t> </a:t>
            </a:r>
            <a:r>
              <a:rPr lang="en-US" b="1" i="1" dirty="0"/>
              <a:t>The characteristics feature </a:t>
            </a:r>
            <a:endParaRPr lang="ar-IQ" dirty="0"/>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a:r>
              <a:rPr lang="en-US" dirty="0"/>
              <a:t>●</a:t>
            </a:r>
            <a:r>
              <a:rPr lang="en-US" dirty="0">
                <a:latin typeface="Century" pitchFamily="18" charset="0"/>
                <a:cs typeface="+mj-cs"/>
              </a:rPr>
              <a:t>The location also varied within the cell, correlate with the functional requirements. </a:t>
            </a:r>
          </a:p>
          <a:p>
            <a:pPr algn="l"/>
            <a:r>
              <a:rPr lang="en-US" dirty="0" smtClean="0">
                <a:latin typeface="Century" pitchFamily="18" charset="0"/>
                <a:cs typeface="+mj-cs"/>
              </a:rPr>
              <a:t>●They </a:t>
            </a:r>
            <a:r>
              <a:rPr lang="en-US" dirty="0">
                <a:latin typeface="Century" pitchFamily="18" charset="0"/>
                <a:cs typeface="+mj-cs"/>
              </a:rPr>
              <a:t>tend to accumulate in parts of the cytoplasm where metabolic activity is high such as the apical ends of ciliated cells, in the middle piece of spermatozoa or at the base of ion-transferring cells. </a:t>
            </a:r>
            <a:endParaRPr lang="ar-IQ" dirty="0">
              <a:latin typeface="Century" pitchFamily="18" charset="0"/>
              <a:cs typeface="+mj-cs"/>
            </a:endParaRPr>
          </a:p>
        </p:txBody>
      </p:sp>
      <p:sp>
        <p:nvSpPr>
          <p:cNvPr id="2" name="عنوان 1"/>
          <p:cNvSpPr>
            <a:spLocks noGrp="1"/>
          </p:cNvSpPr>
          <p:nvPr>
            <p:ph type="title"/>
          </p:nvPr>
        </p:nvSpPr>
        <p:spPr/>
        <p:txBody>
          <a:bodyPr/>
          <a:lstStyle/>
          <a:p>
            <a:r>
              <a:rPr lang="en-US" sz="4800" b="1" dirty="0" smtClean="0"/>
              <a:t>Location </a:t>
            </a:r>
            <a:endParaRPr lang="ar-IQ" sz="4800" b="1" dirty="0"/>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TotalTime>
  <Words>2588</Words>
  <Application>Microsoft Office PowerPoint</Application>
  <PresentationFormat>عرض على الشاشة (3:4)‏</PresentationFormat>
  <Paragraphs>235</Paragraphs>
  <Slides>64</Slides>
  <Notes>1</Notes>
  <HiddenSlides>0</HiddenSlides>
  <MMClips>0</MMClips>
  <ScaleCrop>false</ScaleCrop>
  <HeadingPairs>
    <vt:vector size="8" baseType="variant">
      <vt:variant>
        <vt:lpstr>الخطوط المستخدمة</vt:lpstr>
      </vt:variant>
      <vt:variant>
        <vt:i4>10</vt:i4>
      </vt:variant>
      <vt:variant>
        <vt:lpstr>نسق</vt:lpstr>
      </vt:variant>
      <vt:variant>
        <vt:i4>1</vt:i4>
      </vt:variant>
      <vt:variant>
        <vt:lpstr>خوادم OLE مضمنة</vt:lpstr>
      </vt:variant>
      <vt:variant>
        <vt:i4>1</vt:i4>
      </vt:variant>
      <vt:variant>
        <vt:lpstr>عناوين الشرائح</vt:lpstr>
      </vt:variant>
      <vt:variant>
        <vt:i4>64</vt:i4>
      </vt:variant>
    </vt:vector>
  </HeadingPairs>
  <TitlesOfParts>
    <vt:vector size="76" baseType="lpstr">
      <vt:lpstr>Aharoni</vt:lpstr>
      <vt:lpstr>Arial</vt:lpstr>
      <vt:lpstr>Bookman Old Style</vt:lpstr>
      <vt:lpstr>Calibri</vt:lpstr>
      <vt:lpstr>Candara</vt:lpstr>
      <vt:lpstr>Century</vt:lpstr>
      <vt:lpstr>Courier New</vt:lpstr>
      <vt:lpstr>Georgia</vt:lpstr>
      <vt:lpstr>Symbol</vt:lpstr>
      <vt:lpstr>Times New Roman</vt:lpstr>
      <vt:lpstr>شكل موجة</vt:lpstr>
      <vt:lpstr>مستند</vt:lpstr>
      <vt:lpstr>  Cell organelles  Mitochondria (powerhouse of cell) </vt:lpstr>
      <vt:lpstr>Learning objective</vt:lpstr>
      <vt:lpstr>Case Study</vt:lpstr>
      <vt:lpstr>History  </vt:lpstr>
      <vt:lpstr>عرض تقديمي في PowerPoint</vt:lpstr>
      <vt:lpstr>عرض تقديمي في PowerPoint</vt:lpstr>
      <vt:lpstr>عرض تقديمي في PowerPoint</vt:lpstr>
      <vt:lpstr>  The characteristics feature </vt:lpstr>
      <vt:lpstr>Location </vt:lpstr>
      <vt:lpstr>Morphology</vt:lpstr>
      <vt:lpstr>عرض تقديمي في PowerPoint</vt:lpstr>
      <vt:lpstr>عرض تقديمي في PowerPoint</vt:lpstr>
      <vt:lpstr>عرض تقديمي في PowerPoint</vt:lpstr>
      <vt:lpstr>Mitochondria</vt:lpstr>
      <vt:lpstr>The Functions of mitochondria </vt:lpstr>
      <vt:lpstr>Oxidative phosphorylation </vt:lpstr>
      <vt:lpstr>عرض تقديمي في PowerPoint</vt:lpstr>
      <vt:lpstr>Oxidative phosphorylation </vt:lpstr>
      <vt:lpstr>عرض تقديمي في PowerPoint</vt:lpstr>
      <vt:lpstr>  Golgi Apparatus (complex) </vt:lpstr>
      <vt:lpstr>عرض تقديمي في PowerPoint</vt:lpstr>
      <vt:lpstr>  The characteristics feature </vt:lpstr>
      <vt:lpstr>عرض تقديمي في PowerPoint</vt:lpstr>
      <vt:lpstr>The structure </vt:lpstr>
      <vt:lpstr>عرض تقديمي في PowerPoint</vt:lpstr>
      <vt:lpstr>The functions </vt:lpstr>
      <vt:lpstr>عرض تقديمي في PowerPoint</vt:lpstr>
      <vt:lpstr>Secretory Vesicles or Granules   </vt:lpstr>
      <vt:lpstr>عرض تقديمي في PowerPoint</vt:lpstr>
      <vt:lpstr>Lysosomes</vt:lpstr>
      <vt:lpstr>The characteristics feature </vt:lpstr>
      <vt:lpstr>The functions </vt:lpstr>
      <vt:lpstr>The Morphology</vt:lpstr>
      <vt:lpstr>Secondary lysosomes</vt:lpstr>
      <vt:lpstr>lipofuscin pigmented substance</vt:lpstr>
      <vt:lpstr>Heterolysosomes</vt:lpstr>
      <vt:lpstr>Phagocytosis</vt:lpstr>
      <vt:lpstr>عرض تقديمي في PowerPoint</vt:lpstr>
      <vt:lpstr>Peroxisomes or microbodies</vt:lpstr>
      <vt:lpstr>The characteristics feature </vt:lpstr>
      <vt:lpstr>The characteristics feature </vt:lpstr>
      <vt:lpstr>The main functions of peroxisomes</vt:lpstr>
      <vt:lpstr>  Ribosome </vt:lpstr>
      <vt:lpstr>عرض تقديمي في PowerPoint</vt:lpstr>
      <vt:lpstr>عرض تقديمي في PowerPoint</vt:lpstr>
      <vt:lpstr>  The structure of Ribosome </vt:lpstr>
      <vt:lpstr>عرض تقديمي في PowerPoint</vt:lpstr>
      <vt:lpstr>  Locations </vt:lpstr>
      <vt:lpstr>عرض تقديمي في PowerPoint</vt:lpstr>
      <vt:lpstr>The function </vt:lpstr>
      <vt:lpstr>Endomembrane system </vt:lpstr>
      <vt:lpstr>Rough endoplasmic reticulum (RER) </vt:lpstr>
      <vt:lpstr>Smooth endoplasmic reticulum (SER)</vt:lpstr>
      <vt:lpstr>The functions of smooth ER</vt:lpstr>
      <vt:lpstr>The endoplasmic reticulum forms</vt:lpstr>
      <vt:lpstr>عرض تقديمي في PowerPoint</vt:lpstr>
      <vt:lpstr>Centrosome</vt:lpstr>
      <vt:lpstr>Centrioles </vt:lpstr>
      <vt:lpstr>The Structure of centriole</vt:lpstr>
      <vt:lpstr>The Structure of centriole</vt:lpstr>
      <vt:lpstr>Ultrastructure of the centriole</vt:lpstr>
      <vt:lpstr>Centrioles and basal bodies</vt:lpstr>
      <vt:lpstr>Basal body and centriole structure</vt:lpstr>
      <vt:lpstr>Thank you</vt:lpstr>
    </vt:vector>
  </TitlesOfParts>
  <Company>By DR.Ahmed Saker 2o1O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organelles  Mitochondria (powerhouse of cell)</dc:title>
  <dc:creator>dell</dc:creator>
  <cp:lastModifiedBy>DR.Ahmed Saker 2O14</cp:lastModifiedBy>
  <cp:revision>58</cp:revision>
  <dcterms:created xsi:type="dcterms:W3CDTF">2017-11-15T10:02:42Z</dcterms:created>
  <dcterms:modified xsi:type="dcterms:W3CDTF">2024-05-01T16:26:47Z</dcterms:modified>
</cp:coreProperties>
</file>